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322" r:id="rId6"/>
    <p:sldId id="330" r:id="rId7"/>
    <p:sldId id="313" r:id="rId8"/>
    <p:sldId id="329" r:id="rId9"/>
    <p:sldId id="326" r:id="rId10"/>
    <p:sldId id="327" r:id="rId11"/>
    <p:sldId id="320" r:id="rId12"/>
    <p:sldId id="310" r:id="rId13"/>
    <p:sldId id="323" r:id="rId14"/>
    <p:sldId id="324" r:id="rId15"/>
    <p:sldId id="315" r:id="rId16"/>
    <p:sldId id="325" r:id="rId17"/>
    <p:sldId id="316" r:id="rId18"/>
    <p:sldId id="317" r:id="rId19"/>
    <p:sldId id="328" r:id="rId20"/>
    <p:sldId id="318" r:id="rId21"/>
    <p:sldId id="319" r:id="rId22"/>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8FB3E6-CED2-47AE-B716-6AA060DAC028}">
          <p14:sldIdLst>
            <p14:sldId id="256"/>
            <p14:sldId id="322"/>
            <p14:sldId id="330"/>
            <p14:sldId id="313"/>
            <p14:sldId id="329"/>
            <p14:sldId id="326"/>
            <p14:sldId id="327"/>
            <p14:sldId id="320"/>
            <p14:sldId id="310"/>
            <p14:sldId id="323"/>
            <p14:sldId id="324"/>
            <p14:sldId id="315"/>
            <p14:sldId id="325"/>
            <p14:sldId id="316"/>
            <p14:sldId id="317"/>
            <p14:sldId id="328"/>
            <p14:sldId id="318"/>
            <p14:sldId id="3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F528F"/>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67688" autoAdjust="0"/>
  </p:normalViewPr>
  <p:slideViewPr>
    <p:cSldViewPr snapToGrid="0">
      <p:cViewPr varScale="1">
        <p:scale>
          <a:sx n="59" d="100"/>
          <a:sy n="59" d="100"/>
        </p:scale>
        <p:origin x="1618" y="62"/>
      </p:cViewPr>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E879A59F-211E-4449-8CF5-6685231E0D7A}" type="datetimeFigureOut">
              <a:rPr lang="he-IL" smtClean="0"/>
              <a:t>ט"ז/תשרי/תש"פ</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B777932-5AA0-4DB6-900F-424112BBD777}" type="slidenum">
              <a:rPr lang="he-IL" smtClean="0"/>
              <a:t>‹#›</a:t>
            </a:fld>
            <a:endParaRPr lang="he-IL"/>
          </a:p>
        </p:txBody>
      </p:sp>
    </p:spTree>
    <p:extLst>
      <p:ext uri="{BB962C8B-B14F-4D97-AF65-F5344CB8AC3E}">
        <p14:creationId xmlns:p14="http://schemas.microsoft.com/office/powerpoint/2010/main" val="2174452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7932-5AA0-4DB6-900F-424112BBD777}" type="slidenum">
              <a:rPr lang="he-IL" smtClean="0"/>
              <a:t>1</a:t>
            </a:fld>
            <a:endParaRPr lang="he-IL"/>
          </a:p>
        </p:txBody>
      </p:sp>
    </p:spTree>
    <p:extLst>
      <p:ext uri="{BB962C8B-B14F-4D97-AF65-F5344CB8AC3E}">
        <p14:creationId xmlns:p14="http://schemas.microsoft.com/office/powerpoint/2010/main" val="1069354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 is the </a:t>
            </a:r>
            <a:r>
              <a:rPr lang="en-US" dirty="0" err="1"/>
              <a:t>fourier</a:t>
            </a:r>
            <a:r>
              <a:rPr lang="en-US" dirty="0"/>
              <a:t> transform, and phi to the -1 is the inverse </a:t>
            </a:r>
            <a:r>
              <a:rPr lang="en-US" dirty="0" err="1"/>
              <a:t>fourier</a:t>
            </a:r>
            <a:r>
              <a:rPr lang="en-US" dirty="0"/>
              <a:t> transform</a:t>
            </a:r>
            <a:endParaRPr lang="en-IL" dirty="0"/>
          </a:p>
        </p:txBody>
      </p:sp>
      <p:sp>
        <p:nvSpPr>
          <p:cNvPr id="4" name="Slide Number Placeholder 3"/>
          <p:cNvSpPr>
            <a:spLocks noGrp="1"/>
          </p:cNvSpPr>
          <p:nvPr>
            <p:ph type="sldNum" sz="quarter" idx="5"/>
          </p:nvPr>
        </p:nvSpPr>
        <p:spPr/>
        <p:txBody>
          <a:bodyPr/>
          <a:lstStyle/>
          <a:p>
            <a:fld id="{2B777932-5AA0-4DB6-900F-424112BBD777}" type="slidenum">
              <a:rPr lang="he-IL" smtClean="0"/>
              <a:t>12</a:t>
            </a:fld>
            <a:endParaRPr lang="he-IL"/>
          </a:p>
        </p:txBody>
      </p:sp>
    </p:spTree>
    <p:extLst>
      <p:ext uri="{BB962C8B-B14F-4D97-AF65-F5344CB8AC3E}">
        <p14:creationId xmlns:p14="http://schemas.microsoft.com/office/powerpoint/2010/main" val="213348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Cycle- consistency is not discussed in the paper (~0.1db improvement in all experiments)</a:t>
            </a:r>
          </a:p>
          <a:p>
            <a:pPr lvl="1"/>
            <a:r>
              <a:rPr lang="en-US" dirty="0"/>
              <a:t>The weight of the k-space domain is set to be higher- is it because of the different orders of the losses?</a:t>
            </a:r>
          </a:p>
          <a:p>
            <a:endParaRPr lang="en-IL" dirty="0"/>
          </a:p>
        </p:txBody>
      </p:sp>
      <p:sp>
        <p:nvSpPr>
          <p:cNvPr id="4" name="Slide Number Placeholder 3"/>
          <p:cNvSpPr>
            <a:spLocks noGrp="1"/>
          </p:cNvSpPr>
          <p:nvPr>
            <p:ph type="sldNum" sz="quarter" idx="5"/>
          </p:nvPr>
        </p:nvSpPr>
        <p:spPr/>
        <p:txBody>
          <a:bodyPr/>
          <a:lstStyle/>
          <a:p>
            <a:fld id="{2B777932-5AA0-4DB6-900F-424112BBD777}" type="slidenum">
              <a:rPr lang="he-IL" smtClean="0"/>
              <a:t>13</a:t>
            </a:fld>
            <a:endParaRPr lang="he-IL"/>
          </a:p>
        </p:txBody>
      </p:sp>
    </p:spTree>
    <p:extLst>
      <p:ext uri="{BB962C8B-B14F-4D97-AF65-F5344CB8AC3E}">
        <p14:creationId xmlns:p14="http://schemas.microsoft.com/office/powerpoint/2010/main" val="303086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Cycle- consistency is not discussed in the paper (~0.1db improvement in all experiments)</a:t>
            </a:r>
          </a:p>
          <a:p>
            <a:pPr lvl="1"/>
            <a:r>
              <a:rPr lang="en-US" dirty="0"/>
              <a:t>The weight of the k-space domain is set to be higher- is it because of the different orders of the losses?</a:t>
            </a:r>
          </a:p>
          <a:p>
            <a:endParaRPr lang="en-IL" dirty="0"/>
          </a:p>
        </p:txBody>
      </p:sp>
      <p:sp>
        <p:nvSpPr>
          <p:cNvPr id="4" name="Slide Number Placeholder 3"/>
          <p:cNvSpPr>
            <a:spLocks noGrp="1"/>
          </p:cNvSpPr>
          <p:nvPr>
            <p:ph type="sldNum" sz="quarter" idx="5"/>
          </p:nvPr>
        </p:nvSpPr>
        <p:spPr/>
        <p:txBody>
          <a:bodyPr/>
          <a:lstStyle/>
          <a:p>
            <a:fld id="{2B777932-5AA0-4DB6-900F-424112BBD777}" type="slidenum">
              <a:rPr lang="he-IL" smtClean="0"/>
              <a:t>14</a:t>
            </a:fld>
            <a:endParaRPr lang="he-IL"/>
          </a:p>
        </p:txBody>
      </p:sp>
    </p:spTree>
    <p:extLst>
      <p:ext uri="{BB962C8B-B14F-4D97-AF65-F5344CB8AC3E}">
        <p14:creationId xmlns:p14="http://schemas.microsoft.com/office/powerpoint/2010/main" val="2016069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Aliasing- coarser sampling in the phase encoding domain. </a:t>
            </a:r>
            <a:endParaRPr lang="en-IL" dirty="0"/>
          </a:p>
        </p:txBody>
      </p:sp>
      <p:sp>
        <p:nvSpPr>
          <p:cNvPr id="4" name="Slide Number Placeholder 3"/>
          <p:cNvSpPr>
            <a:spLocks noGrp="1"/>
          </p:cNvSpPr>
          <p:nvPr>
            <p:ph type="sldNum" sz="quarter" idx="5"/>
          </p:nvPr>
        </p:nvSpPr>
        <p:spPr/>
        <p:txBody>
          <a:bodyPr/>
          <a:lstStyle/>
          <a:p>
            <a:fld id="{2B777932-5AA0-4DB6-900F-424112BBD777}" type="slidenum">
              <a:rPr lang="he-IL" smtClean="0"/>
              <a:t>15</a:t>
            </a:fld>
            <a:endParaRPr lang="he-IL"/>
          </a:p>
        </p:txBody>
      </p:sp>
    </p:spTree>
    <p:extLst>
      <p:ext uri="{BB962C8B-B14F-4D97-AF65-F5344CB8AC3E}">
        <p14:creationId xmlns:p14="http://schemas.microsoft.com/office/powerpoint/2010/main" val="366778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Ablation study </a:t>
            </a:r>
            <a:endParaRPr lang="en-IL" dirty="0"/>
          </a:p>
        </p:txBody>
      </p:sp>
      <p:sp>
        <p:nvSpPr>
          <p:cNvPr id="4" name="Slide Number Placeholder 3"/>
          <p:cNvSpPr>
            <a:spLocks noGrp="1"/>
          </p:cNvSpPr>
          <p:nvPr>
            <p:ph type="sldNum" sz="quarter" idx="5"/>
          </p:nvPr>
        </p:nvSpPr>
        <p:spPr/>
        <p:txBody>
          <a:bodyPr/>
          <a:lstStyle/>
          <a:p>
            <a:fld id="{2B777932-5AA0-4DB6-900F-424112BBD777}" type="slidenum">
              <a:rPr lang="he-IL" smtClean="0"/>
              <a:t>18</a:t>
            </a:fld>
            <a:endParaRPr lang="he-IL"/>
          </a:p>
        </p:txBody>
      </p:sp>
    </p:spTree>
    <p:extLst>
      <p:ext uri="{BB962C8B-B14F-4D97-AF65-F5344CB8AC3E}">
        <p14:creationId xmlns:p14="http://schemas.microsoft.com/office/powerpoint/2010/main" val="221978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know the usage of supervised learning for</a:t>
            </a:r>
            <a:r>
              <a:rPr lang="en-US" baseline="0" dirty="0"/>
              <a:t> medical imaging is most of the time impracticable due to difficulties in collecting the needed datasets.</a:t>
            </a:r>
          </a:p>
          <a:p>
            <a:r>
              <a:rPr lang="en-US" baseline="0" dirty="0"/>
              <a:t>On the other hand, we saw in the last few years significant progress in the area of SSL for natural images, such as the works of “zero-shot super resolution” and “deep image prior” which suggested the CNNs can use as strong prior.</a:t>
            </a:r>
          </a:p>
          <a:p>
            <a:r>
              <a:rPr lang="en-US" baseline="0" dirty="0"/>
              <a:t>Both reasons lead us to use self-supervised learning to solve inverse problems in medical imaging </a:t>
            </a:r>
            <a:r>
              <a:rPr lang="en-IL" baseline="0" dirty="0"/>
              <a:t>–</a:t>
            </a:r>
            <a:r>
              <a:rPr lang="en-US" baseline="0" dirty="0"/>
              <a:t> solving inverse problem using neural networks without using any dataset.</a:t>
            </a:r>
            <a:endParaRPr lang="en-US" dirty="0"/>
          </a:p>
        </p:txBody>
      </p:sp>
      <p:sp>
        <p:nvSpPr>
          <p:cNvPr id="4" name="Slide Number Placeholder 3"/>
          <p:cNvSpPr>
            <a:spLocks noGrp="1"/>
          </p:cNvSpPr>
          <p:nvPr>
            <p:ph type="sldNum" sz="quarter" idx="10"/>
          </p:nvPr>
        </p:nvSpPr>
        <p:spPr/>
        <p:txBody>
          <a:bodyPr/>
          <a:lstStyle/>
          <a:p>
            <a:fld id="{2B777932-5AA0-4DB6-900F-424112BBD777}" type="slidenum">
              <a:rPr lang="he-IL" smtClean="0"/>
              <a:t>2</a:t>
            </a:fld>
            <a:endParaRPr lang="he-IL"/>
          </a:p>
        </p:txBody>
      </p:sp>
    </p:spTree>
    <p:extLst>
      <p:ext uri="{BB962C8B-B14F-4D97-AF65-F5344CB8AC3E}">
        <p14:creationId xmlns:p14="http://schemas.microsoft.com/office/powerpoint/2010/main" val="136019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a:t>
            </a:r>
            <a:r>
              <a:rPr lang="en-US" sz="1200" b="0" i="0" kern="1200" dirty="0">
                <a:solidFill>
                  <a:schemeClr val="tx1"/>
                </a:solidFill>
                <a:effectLst/>
                <a:latin typeface="+mn-lt"/>
                <a:ea typeface="+mn-ea"/>
                <a:cs typeface="+mn-cs"/>
              </a:rPr>
              <a:t>introduction</a:t>
            </a:r>
            <a:r>
              <a:rPr lang="en-US" baseline="0" dirty="0"/>
              <a:t> on inverse problems:</a:t>
            </a:r>
          </a:p>
          <a:p>
            <a:r>
              <a:rPr lang="en-US" baseline="0" dirty="0"/>
              <a:t>Inverse problems trying to answer the following question: given the forward model (F) and the observed measurements (y) can we extract the latent signal (x)?</a:t>
            </a:r>
          </a:p>
          <a:p>
            <a:r>
              <a:rPr lang="en-US" baseline="0" dirty="0"/>
              <a:t>Traditional method to solve inverse problem usually uses MAP estimator which try to minimize the discrepancy in the measurements space together with prior term such as TV.</a:t>
            </a:r>
            <a:endParaRPr lang="en-US" dirty="0"/>
          </a:p>
        </p:txBody>
      </p:sp>
      <p:sp>
        <p:nvSpPr>
          <p:cNvPr id="4" name="Slide Number Placeholder 3"/>
          <p:cNvSpPr>
            <a:spLocks noGrp="1"/>
          </p:cNvSpPr>
          <p:nvPr>
            <p:ph type="sldNum" sz="quarter" idx="5"/>
          </p:nvPr>
        </p:nvSpPr>
        <p:spPr/>
        <p:txBody>
          <a:bodyPr/>
          <a:lstStyle/>
          <a:p>
            <a:fld id="{2B777932-5AA0-4DB6-900F-424112BBD777}" type="slidenum">
              <a:rPr lang="he-IL" smtClean="0"/>
              <a:t>3</a:t>
            </a:fld>
            <a:endParaRPr lang="he-IL"/>
          </a:p>
        </p:txBody>
      </p:sp>
    </p:spTree>
    <p:extLst>
      <p:ext uri="{BB962C8B-B14F-4D97-AF65-F5344CB8AC3E}">
        <p14:creationId xmlns:p14="http://schemas.microsoft.com/office/powerpoint/2010/main" val="112989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supervised</a:t>
            </a:r>
            <a:r>
              <a:rPr lang="en-US" baseline="0" dirty="0"/>
              <a:t> learning using neural network to estimate the inverse operator and trying to minimize the discrepancy on the image domain on the training set. and as we know we need large dataset of measurements together with their annotated ground truths in order to succeed to generalized our model.</a:t>
            </a:r>
          </a:p>
          <a:p>
            <a:r>
              <a:rPr lang="en-US" baseline="0" dirty="0"/>
              <a:t>Self supervised suggest to combine the two approaches: again we use the NN to estimate the inverse operator, the difference is that now we used the forward model to come back to the measurements domain and minimize the discrepancy on it, same as used in traditional methods but this time the prior is the structure of the NN itself.</a:t>
            </a:r>
            <a:endParaRPr lang="en-US" dirty="0"/>
          </a:p>
        </p:txBody>
      </p:sp>
      <p:sp>
        <p:nvSpPr>
          <p:cNvPr id="4" name="Slide Number Placeholder 3"/>
          <p:cNvSpPr>
            <a:spLocks noGrp="1"/>
          </p:cNvSpPr>
          <p:nvPr>
            <p:ph type="sldNum" sz="quarter" idx="10"/>
          </p:nvPr>
        </p:nvSpPr>
        <p:spPr/>
        <p:txBody>
          <a:bodyPr/>
          <a:lstStyle/>
          <a:p>
            <a:fld id="{2B777932-5AA0-4DB6-900F-424112BBD777}" type="slidenum">
              <a:rPr lang="he-IL" smtClean="0"/>
              <a:t>4</a:t>
            </a:fld>
            <a:endParaRPr lang="he-IL"/>
          </a:p>
        </p:txBody>
      </p:sp>
    </p:spTree>
    <p:extLst>
      <p:ext uri="{BB962C8B-B14F-4D97-AF65-F5344CB8AC3E}">
        <p14:creationId xmlns:p14="http://schemas.microsoft.com/office/powerpoint/2010/main" val="241646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example our method on the accelerated</a:t>
            </a:r>
            <a:r>
              <a:rPr lang="en-US" baseline="0" dirty="0"/>
              <a:t> MRI reconstruction problem.</a:t>
            </a:r>
          </a:p>
          <a:p>
            <a:r>
              <a:rPr lang="en-US" baseline="0" dirty="0"/>
              <a:t>In supervised learning the measurements go throw reconstruction NN and the loss to optimize is the estimate the inverse opera between the reconstructed and the </a:t>
            </a:r>
            <a:r>
              <a:rPr lang="en-US" baseline="0" dirty="0" err="1"/>
              <a:t>groundtruth</a:t>
            </a:r>
            <a:r>
              <a:rPr lang="en-US" baseline="0" dirty="0"/>
              <a:t> images on the entire training set.</a:t>
            </a:r>
          </a:p>
          <a:p>
            <a:r>
              <a:rPr lang="en-US" baseline="0" dirty="0"/>
              <a:t>In self supervised the reconstructed image go throw the forward model, which in this-case is sub sampling in the furrier domain, to receive estimate of the measurements and then compared to the original measurements.</a:t>
            </a:r>
          </a:p>
          <a:p>
            <a:r>
              <a:rPr lang="en-US" baseline="0" dirty="0"/>
              <a:t>Where the loss to optimize in this case is the estimate the inverse opera in the measurements domain.</a:t>
            </a:r>
            <a:endParaRPr lang="en-IL" dirty="0"/>
          </a:p>
        </p:txBody>
      </p:sp>
      <p:sp>
        <p:nvSpPr>
          <p:cNvPr id="4" name="Slide Number Placeholder 3"/>
          <p:cNvSpPr>
            <a:spLocks noGrp="1"/>
          </p:cNvSpPr>
          <p:nvPr>
            <p:ph type="sldNum" sz="quarter" idx="5"/>
          </p:nvPr>
        </p:nvSpPr>
        <p:spPr/>
        <p:txBody>
          <a:bodyPr/>
          <a:lstStyle/>
          <a:p>
            <a:fld id="{2B777932-5AA0-4DB6-900F-424112BBD777}" type="slidenum">
              <a:rPr lang="he-IL" smtClean="0"/>
              <a:t>5</a:t>
            </a:fld>
            <a:endParaRPr lang="he-IL"/>
          </a:p>
        </p:txBody>
      </p:sp>
    </p:spTree>
    <p:extLst>
      <p:ext uri="{BB962C8B-B14F-4D97-AF65-F5344CB8AC3E}">
        <p14:creationId xmlns:p14="http://schemas.microsoft.com/office/powerpoint/2010/main" val="279720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a:t>
            </a:r>
            <a:r>
              <a:rPr lang="en-US" baseline="0" dirty="0"/>
              <a:t>example of the result on two different forward models, SR and </a:t>
            </a:r>
            <a:r>
              <a:rPr lang="en-US" baseline="0" dirty="0" err="1"/>
              <a:t>Dealiasing</a:t>
            </a:r>
            <a:r>
              <a:rPr lang="en-US" baseline="0" dirty="0"/>
              <a:t>, with acceleration rate of 4.</a:t>
            </a:r>
          </a:p>
          <a:p>
            <a:r>
              <a:rPr lang="en-US" baseline="0" dirty="0"/>
              <a:t>We can see that SSL give us improvement of 2 to 3 dB over the traditional TV and get very close to the performance of supervised methods.</a:t>
            </a:r>
            <a:endParaRPr lang="en-US" dirty="0"/>
          </a:p>
        </p:txBody>
      </p:sp>
      <p:sp>
        <p:nvSpPr>
          <p:cNvPr id="4" name="Slide Number Placeholder 3"/>
          <p:cNvSpPr>
            <a:spLocks noGrp="1"/>
          </p:cNvSpPr>
          <p:nvPr>
            <p:ph type="sldNum" sz="quarter" idx="10"/>
          </p:nvPr>
        </p:nvSpPr>
        <p:spPr/>
        <p:txBody>
          <a:bodyPr/>
          <a:lstStyle/>
          <a:p>
            <a:fld id="{2B777932-5AA0-4DB6-900F-424112BBD777}" type="slidenum">
              <a:rPr lang="he-IL" smtClean="0"/>
              <a:t>6</a:t>
            </a:fld>
            <a:endParaRPr lang="he-IL"/>
          </a:p>
        </p:txBody>
      </p:sp>
    </p:spTree>
    <p:extLst>
      <p:ext uri="{BB962C8B-B14F-4D97-AF65-F5344CB8AC3E}">
        <p14:creationId xmlns:p14="http://schemas.microsoft.com/office/powerpoint/2010/main" val="5184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acceleration rate of 8 the margin compare to supervised learning is more significant but we can still see the 3dB margin over TV,</a:t>
            </a:r>
            <a:r>
              <a:rPr lang="en-US" baseline="0" dirty="0"/>
              <a:t> we can also see that our method succeed to produce meaningful image even in the case of </a:t>
            </a:r>
            <a:r>
              <a:rPr lang="en-US" baseline="0" dirty="0" err="1"/>
              <a:t>dealiasing</a:t>
            </a:r>
            <a:r>
              <a:rPr lang="en-US" baseline="0" dirty="0"/>
              <a:t> for 8</a:t>
            </a:r>
            <a:r>
              <a:rPr lang="en-US" baseline="30000" dirty="0"/>
              <a:t>th</a:t>
            </a:r>
            <a:r>
              <a:rPr lang="en-US" baseline="0" dirty="0"/>
              <a:t> time acceleration where TV totally failed.</a:t>
            </a:r>
            <a:endParaRPr lang="en-US" dirty="0"/>
          </a:p>
        </p:txBody>
      </p:sp>
      <p:sp>
        <p:nvSpPr>
          <p:cNvPr id="4" name="Slide Number Placeholder 3"/>
          <p:cNvSpPr>
            <a:spLocks noGrp="1"/>
          </p:cNvSpPr>
          <p:nvPr>
            <p:ph type="sldNum" sz="quarter" idx="10"/>
          </p:nvPr>
        </p:nvSpPr>
        <p:spPr/>
        <p:txBody>
          <a:bodyPr/>
          <a:lstStyle/>
          <a:p>
            <a:fld id="{2B777932-5AA0-4DB6-900F-424112BBD777}" type="slidenum">
              <a:rPr lang="he-IL" smtClean="0"/>
              <a:t>7</a:t>
            </a:fld>
            <a:endParaRPr lang="he-IL"/>
          </a:p>
        </p:txBody>
      </p:sp>
    </p:spTree>
    <p:extLst>
      <p:ext uri="{BB962C8B-B14F-4D97-AF65-F5344CB8AC3E}">
        <p14:creationId xmlns:p14="http://schemas.microsoft.com/office/powerpoint/2010/main" val="166290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SSL works better then traditional inverse problem solvers</a:t>
            </a:r>
            <a:r>
              <a:rPr lang="en-US" baseline="0" dirty="0"/>
              <a:t> using only the measurements and the forward model and even get close to the supervised scenario.</a:t>
            </a:r>
          </a:p>
          <a:p>
            <a:endParaRPr lang="en-US" baseline="0" dirty="0"/>
          </a:p>
          <a:p>
            <a:r>
              <a:rPr lang="en-US" baseline="0" dirty="0"/>
              <a:t>Two questions open for further research:</a:t>
            </a:r>
          </a:p>
          <a:p>
            <a:pPr marL="228600" indent="-228600">
              <a:buAutoNum type="arabicPeriod"/>
            </a:pPr>
            <a:r>
              <a:rPr lang="en-US" baseline="0" dirty="0"/>
              <a:t>How much the model is sensitive to error in the forward model?</a:t>
            </a:r>
          </a:p>
          <a:p>
            <a:pPr marL="228600" indent="-228600">
              <a:buAutoNum type="arabicPeriod"/>
            </a:pPr>
            <a:r>
              <a:rPr lang="en-US" baseline="0" dirty="0"/>
              <a:t>What can be done in the case the forward model is not available to us?</a:t>
            </a:r>
            <a:endParaRPr lang="en-US" dirty="0"/>
          </a:p>
        </p:txBody>
      </p:sp>
      <p:sp>
        <p:nvSpPr>
          <p:cNvPr id="4" name="Slide Number Placeholder 3"/>
          <p:cNvSpPr>
            <a:spLocks noGrp="1"/>
          </p:cNvSpPr>
          <p:nvPr>
            <p:ph type="sldNum" sz="quarter" idx="10"/>
          </p:nvPr>
        </p:nvSpPr>
        <p:spPr/>
        <p:txBody>
          <a:bodyPr/>
          <a:lstStyle/>
          <a:p>
            <a:fld id="{2B777932-5AA0-4DB6-900F-424112BBD777}" type="slidenum">
              <a:rPr lang="he-IL" smtClean="0"/>
              <a:t>8</a:t>
            </a:fld>
            <a:endParaRPr lang="he-IL"/>
          </a:p>
        </p:txBody>
      </p:sp>
    </p:spTree>
    <p:extLst>
      <p:ext uri="{BB962C8B-B14F-4D97-AF65-F5344CB8AC3E}">
        <p14:creationId xmlns:p14="http://schemas.microsoft.com/office/powerpoint/2010/main" val="2548893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 is sparse representation, x=</a:t>
            </a:r>
            <a:r>
              <a:rPr lang="en-US" dirty="0" err="1"/>
              <a:t>Dz</a:t>
            </a:r>
            <a:endParaRPr lang="en-IL" dirty="0"/>
          </a:p>
        </p:txBody>
      </p:sp>
      <p:sp>
        <p:nvSpPr>
          <p:cNvPr id="4" name="Slide Number Placeholder 3"/>
          <p:cNvSpPr>
            <a:spLocks noGrp="1"/>
          </p:cNvSpPr>
          <p:nvPr>
            <p:ph type="sldNum" sz="quarter" idx="5"/>
          </p:nvPr>
        </p:nvSpPr>
        <p:spPr/>
        <p:txBody>
          <a:bodyPr/>
          <a:lstStyle/>
          <a:p>
            <a:fld id="{2B777932-5AA0-4DB6-900F-424112BBD777}" type="slidenum">
              <a:rPr lang="he-IL" smtClean="0"/>
              <a:t>11</a:t>
            </a:fld>
            <a:endParaRPr lang="he-IL"/>
          </a:p>
        </p:txBody>
      </p:sp>
    </p:spTree>
    <p:extLst>
      <p:ext uri="{BB962C8B-B14F-4D97-AF65-F5344CB8AC3E}">
        <p14:creationId xmlns:p14="http://schemas.microsoft.com/office/powerpoint/2010/main" val="370164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944C-EFF3-4EC7-A29F-05CE41641D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5611EB46-A6A8-4E7A-A3B9-E834C3D9C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83C23E82-A9CB-4C00-AB53-FCFE7F1ECE7C}"/>
              </a:ext>
            </a:extLst>
          </p:cNvPr>
          <p:cNvSpPr>
            <a:spLocks noGrp="1"/>
          </p:cNvSpPr>
          <p:nvPr>
            <p:ph type="dt" sz="half" idx="10"/>
          </p:nvPr>
        </p:nvSpPr>
        <p:spPr/>
        <p:txBody>
          <a:bodyPr/>
          <a:lstStyle/>
          <a:p>
            <a:fld id="{2B1CC5A1-6610-4C4B-8C8C-0B5E1851D0DB}" type="datetime1">
              <a:rPr lang="LID4096" smtClean="0"/>
              <a:t>10/15/2019</a:t>
            </a:fld>
            <a:endParaRPr lang="en-IL"/>
          </a:p>
        </p:txBody>
      </p:sp>
      <p:sp>
        <p:nvSpPr>
          <p:cNvPr id="5" name="Footer Placeholder 4">
            <a:extLst>
              <a:ext uri="{FF2B5EF4-FFF2-40B4-BE49-F238E27FC236}">
                <a16:creationId xmlns:a16="http://schemas.microsoft.com/office/drawing/2014/main" id="{BE3A8221-0BBA-47CC-A881-71EACCC584F8}"/>
              </a:ext>
            </a:extLst>
          </p:cNvPr>
          <p:cNvSpPr>
            <a:spLocks noGrp="1"/>
          </p:cNvSpPr>
          <p:nvPr>
            <p:ph type="ftr" sz="quarter" idx="11"/>
          </p:nvPr>
        </p:nvSpPr>
        <p:spPr/>
        <p:txBody>
          <a:bodyPr/>
          <a:lstStyle/>
          <a:p>
            <a:endParaRPr lang="en-IL" dirty="0"/>
          </a:p>
        </p:txBody>
      </p:sp>
      <p:sp>
        <p:nvSpPr>
          <p:cNvPr id="6" name="Slide Number Placeholder 5">
            <a:extLst>
              <a:ext uri="{FF2B5EF4-FFF2-40B4-BE49-F238E27FC236}">
                <a16:creationId xmlns:a16="http://schemas.microsoft.com/office/drawing/2014/main" id="{041A13CF-91BA-46EC-B159-1D6DFDA9A62E}"/>
              </a:ext>
            </a:extLst>
          </p:cNvPr>
          <p:cNvSpPr>
            <a:spLocks noGrp="1"/>
          </p:cNvSpPr>
          <p:nvPr>
            <p:ph type="sldNum" sz="quarter" idx="12"/>
          </p:nvPr>
        </p:nvSpPr>
        <p:spPr/>
        <p:txBody>
          <a:bodyPr/>
          <a:lstStyle/>
          <a:p>
            <a:fld id="{2A5C1754-37C8-4D93-ACFF-2B88A1956EA6}" type="slidenum">
              <a:rPr lang="en-IL" smtClean="0"/>
              <a:t>‹#›</a:t>
            </a:fld>
            <a:endParaRPr lang="en-IL"/>
          </a:p>
        </p:txBody>
      </p:sp>
    </p:spTree>
    <p:extLst>
      <p:ext uri="{BB962C8B-B14F-4D97-AF65-F5344CB8AC3E}">
        <p14:creationId xmlns:p14="http://schemas.microsoft.com/office/powerpoint/2010/main" val="99049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098C-0916-47FE-BDE9-A7E22D2EB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E198C3A9-F511-4667-A37B-54B9397757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C326F264-3473-46E0-B3C7-608A9C10A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5E724B-F3F9-4767-B234-26D81462685E}"/>
              </a:ext>
            </a:extLst>
          </p:cNvPr>
          <p:cNvSpPr>
            <a:spLocks noGrp="1"/>
          </p:cNvSpPr>
          <p:nvPr>
            <p:ph type="dt" sz="half" idx="10"/>
          </p:nvPr>
        </p:nvSpPr>
        <p:spPr/>
        <p:txBody>
          <a:bodyPr/>
          <a:lstStyle/>
          <a:p>
            <a:fld id="{87534A05-3734-4254-A64E-C6EAE72BD1BA}" type="datetime1">
              <a:rPr lang="LID4096" smtClean="0"/>
              <a:t>10/15/2019</a:t>
            </a:fld>
            <a:endParaRPr lang="en-IL"/>
          </a:p>
        </p:txBody>
      </p:sp>
      <p:sp>
        <p:nvSpPr>
          <p:cNvPr id="6" name="Footer Placeholder 5">
            <a:extLst>
              <a:ext uri="{FF2B5EF4-FFF2-40B4-BE49-F238E27FC236}">
                <a16:creationId xmlns:a16="http://schemas.microsoft.com/office/drawing/2014/main" id="{94FD23EB-54D5-408A-96BB-D61B9C6F46C7}"/>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1F27191E-5F17-4E8D-B8C7-0F37C0220CC9}"/>
              </a:ext>
            </a:extLst>
          </p:cNvPr>
          <p:cNvSpPr>
            <a:spLocks noGrp="1"/>
          </p:cNvSpPr>
          <p:nvPr>
            <p:ph type="sldNum" sz="quarter" idx="12"/>
          </p:nvPr>
        </p:nvSpPr>
        <p:spPr/>
        <p:txBody>
          <a:bodyPr/>
          <a:lstStyle/>
          <a:p>
            <a:fld id="{2A5C1754-37C8-4D93-ACFF-2B88A1956EA6}" type="slidenum">
              <a:rPr lang="en-IL" smtClean="0"/>
              <a:t>‹#›</a:t>
            </a:fld>
            <a:endParaRPr lang="en-IL"/>
          </a:p>
        </p:txBody>
      </p:sp>
    </p:spTree>
    <p:extLst>
      <p:ext uri="{BB962C8B-B14F-4D97-AF65-F5344CB8AC3E}">
        <p14:creationId xmlns:p14="http://schemas.microsoft.com/office/powerpoint/2010/main" val="64548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E7FA-2F28-4147-BB68-23F2F75C3D8D}"/>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83FB4045-AA1C-4475-8C77-47FCE9A9FF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71D8A44-C8EA-49A1-9AEE-1C6FF0AA2AD6}"/>
              </a:ext>
            </a:extLst>
          </p:cNvPr>
          <p:cNvSpPr>
            <a:spLocks noGrp="1"/>
          </p:cNvSpPr>
          <p:nvPr>
            <p:ph type="dt" sz="half" idx="10"/>
          </p:nvPr>
        </p:nvSpPr>
        <p:spPr/>
        <p:txBody>
          <a:bodyPr/>
          <a:lstStyle/>
          <a:p>
            <a:fld id="{FC61A23B-FF2D-4E8E-A50B-C0E126FEC63D}" type="datetime1">
              <a:rPr lang="LID4096" smtClean="0"/>
              <a:t>10/15/2019</a:t>
            </a:fld>
            <a:endParaRPr lang="en-IL"/>
          </a:p>
        </p:txBody>
      </p:sp>
      <p:sp>
        <p:nvSpPr>
          <p:cNvPr id="5" name="Footer Placeholder 4">
            <a:extLst>
              <a:ext uri="{FF2B5EF4-FFF2-40B4-BE49-F238E27FC236}">
                <a16:creationId xmlns:a16="http://schemas.microsoft.com/office/drawing/2014/main" id="{781A2D1C-6FF2-497B-8D96-0F01D8A001F8}"/>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3AC9E0BE-3D52-4774-BE19-FD882979DBF2}"/>
              </a:ext>
            </a:extLst>
          </p:cNvPr>
          <p:cNvSpPr>
            <a:spLocks noGrp="1"/>
          </p:cNvSpPr>
          <p:nvPr>
            <p:ph type="sldNum" sz="quarter" idx="12"/>
          </p:nvPr>
        </p:nvSpPr>
        <p:spPr/>
        <p:txBody>
          <a:bodyPr/>
          <a:lstStyle/>
          <a:p>
            <a:fld id="{2A5C1754-37C8-4D93-ACFF-2B88A1956EA6}" type="slidenum">
              <a:rPr lang="en-IL" smtClean="0"/>
              <a:t>‹#›</a:t>
            </a:fld>
            <a:endParaRPr lang="en-IL"/>
          </a:p>
        </p:txBody>
      </p:sp>
    </p:spTree>
    <p:extLst>
      <p:ext uri="{BB962C8B-B14F-4D97-AF65-F5344CB8AC3E}">
        <p14:creationId xmlns:p14="http://schemas.microsoft.com/office/powerpoint/2010/main" val="887202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445F9F-E0CD-44CD-AB60-88ED03423B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25AF1373-10B9-4EFD-90C3-994C46236F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20369E8-C69B-4DA9-A437-5A0D20A1AB2A}"/>
              </a:ext>
            </a:extLst>
          </p:cNvPr>
          <p:cNvSpPr>
            <a:spLocks noGrp="1"/>
          </p:cNvSpPr>
          <p:nvPr>
            <p:ph type="dt" sz="half" idx="10"/>
          </p:nvPr>
        </p:nvSpPr>
        <p:spPr/>
        <p:txBody>
          <a:bodyPr/>
          <a:lstStyle/>
          <a:p>
            <a:fld id="{E5D05860-AC2E-4613-815C-C0637AD307CE}" type="datetime1">
              <a:rPr lang="LID4096" smtClean="0"/>
              <a:t>10/15/2019</a:t>
            </a:fld>
            <a:endParaRPr lang="en-IL"/>
          </a:p>
        </p:txBody>
      </p:sp>
      <p:sp>
        <p:nvSpPr>
          <p:cNvPr id="5" name="Footer Placeholder 4">
            <a:extLst>
              <a:ext uri="{FF2B5EF4-FFF2-40B4-BE49-F238E27FC236}">
                <a16:creationId xmlns:a16="http://schemas.microsoft.com/office/drawing/2014/main" id="{21B57344-3553-4511-A568-228CBD523DD9}"/>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856B1F92-5119-4155-971E-1DC0006595BB}"/>
              </a:ext>
            </a:extLst>
          </p:cNvPr>
          <p:cNvSpPr>
            <a:spLocks noGrp="1"/>
          </p:cNvSpPr>
          <p:nvPr>
            <p:ph type="sldNum" sz="quarter" idx="12"/>
          </p:nvPr>
        </p:nvSpPr>
        <p:spPr/>
        <p:txBody>
          <a:bodyPr/>
          <a:lstStyle/>
          <a:p>
            <a:fld id="{2A5C1754-37C8-4D93-ACFF-2B88A1956EA6}" type="slidenum">
              <a:rPr lang="en-IL" smtClean="0"/>
              <a:t>‹#›</a:t>
            </a:fld>
            <a:endParaRPr lang="en-IL"/>
          </a:p>
        </p:txBody>
      </p:sp>
    </p:spTree>
    <p:extLst>
      <p:ext uri="{BB962C8B-B14F-4D97-AF65-F5344CB8AC3E}">
        <p14:creationId xmlns:p14="http://schemas.microsoft.com/office/powerpoint/2010/main" val="172786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053249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F9B7-F532-4FD4-8C7C-CE8D2B5D9A59}"/>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8F9E5186-0C18-45B4-81F9-72E527AD9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1EA83215-DE8C-4D9E-850F-823B6B41B4D8}"/>
              </a:ext>
            </a:extLst>
          </p:cNvPr>
          <p:cNvSpPr>
            <a:spLocks noGrp="1"/>
          </p:cNvSpPr>
          <p:nvPr>
            <p:ph type="dt" sz="half" idx="10"/>
          </p:nvPr>
        </p:nvSpPr>
        <p:spPr/>
        <p:txBody>
          <a:bodyPr/>
          <a:lstStyle/>
          <a:p>
            <a:fld id="{32B41981-423C-4BBA-80FC-D8094BBC95F2}" type="datetime1">
              <a:rPr lang="LID4096" smtClean="0"/>
              <a:t>10/15/2019</a:t>
            </a:fld>
            <a:endParaRPr lang="en-IL"/>
          </a:p>
        </p:txBody>
      </p:sp>
      <p:sp>
        <p:nvSpPr>
          <p:cNvPr id="5" name="Footer Placeholder 4">
            <a:extLst>
              <a:ext uri="{FF2B5EF4-FFF2-40B4-BE49-F238E27FC236}">
                <a16:creationId xmlns:a16="http://schemas.microsoft.com/office/drawing/2014/main" id="{113995B3-7AE2-4E3A-A6B0-FA3E00C705D6}"/>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35AD3FF7-AA85-4AD3-BF3F-5A2C544C236F}"/>
              </a:ext>
            </a:extLst>
          </p:cNvPr>
          <p:cNvSpPr>
            <a:spLocks noGrp="1"/>
          </p:cNvSpPr>
          <p:nvPr>
            <p:ph type="sldNum" sz="quarter" idx="12"/>
          </p:nvPr>
        </p:nvSpPr>
        <p:spPr/>
        <p:txBody>
          <a:bodyPr/>
          <a:lstStyle/>
          <a:p>
            <a:fld id="{2A5C1754-37C8-4D93-ACFF-2B88A1956EA6}" type="slidenum">
              <a:rPr lang="en-IL" smtClean="0"/>
              <a:t>‹#›</a:t>
            </a:fld>
            <a:endParaRPr lang="en-IL"/>
          </a:p>
        </p:txBody>
      </p:sp>
    </p:spTree>
    <p:extLst>
      <p:ext uri="{BB962C8B-B14F-4D97-AF65-F5344CB8AC3E}">
        <p14:creationId xmlns:p14="http://schemas.microsoft.com/office/powerpoint/2010/main" val="362679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F9B7-F532-4FD4-8C7C-CE8D2B5D9A59}"/>
              </a:ext>
            </a:extLst>
          </p:cNvPr>
          <p:cNvSpPr>
            <a:spLocks noGrp="1"/>
          </p:cNvSpPr>
          <p:nvPr>
            <p:ph type="title"/>
          </p:nvPr>
        </p:nvSpPr>
        <p:spPr>
          <a:xfrm>
            <a:off x="1774824" y="800100"/>
            <a:ext cx="8642351" cy="1004047"/>
          </a:xfrm>
        </p:spPr>
        <p:txBody>
          <a:bodyPr/>
          <a:lstStyle/>
          <a:p>
            <a:r>
              <a:rPr lang="en-US" dirty="0"/>
              <a:t>Click to edit Master title style</a:t>
            </a:r>
            <a:endParaRPr lang="en-IL" dirty="0"/>
          </a:p>
        </p:txBody>
      </p:sp>
      <p:sp>
        <p:nvSpPr>
          <p:cNvPr id="3" name="Content Placeholder 2">
            <a:extLst>
              <a:ext uri="{FF2B5EF4-FFF2-40B4-BE49-F238E27FC236}">
                <a16:creationId xmlns:a16="http://schemas.microsoft.com/office/drawing/2014/main" id="{8F9E5186-0C18-45B4-81F9-72E527AD9F02}"/>
              </a:ext>
            </a:extLst>
          </p:cNvPr>
          <p:cNvSpPr>
            <a:spLocks noGrp="1"/>
          </p:cNvSpPr>
          <p:nvPr>
            <p:ph idx="1"/>
          </p:nvPr>
        </p:nvSpPr>
        <p:spPr>
          <a:xfrm>
            <a:off x="1774826" y="2097089"/>
            <a:ext cx="8642350" cy="410200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Date Placeholder 3">
            <a:extLst>
              <a:ext uri="{FF2B5EF4-FFF2-40B4-BE49-F238E27FC236}">
                <a16:creationId xmlns:a16="http://schemas.microsoft.com/office/drawing/2014/main" id="{1EA83215-DE8C-4D9E-850F-823B6B41B4D8}"/>
              </a:ext>
            </a:extLst>
          </p:cNvPr>
          <p:cNvSpPr>
            <a:spLocks noGrp="1"/>
          </p:cNvSpPr>
          <p:nvPr>
            <p:ph type="dt" sz="half" idx="10"/>
          </p:nvPr>
        </p:nvSpPr>
        <p:spPr>
          <a:xfrm>
            <a:off x="839788" y="6288115"/>
            <a:ext cx="935037" cy="365125"/>
          </a:xfrm>
        </p:spPr>
        <p:txBody>
          <a:bodyPr/>
          <a:lstStyle/>
          <a:p>
            <a:fld id="{EAD12606-B6C0-49E9-8A4F-76177E00E5EC}" type="datetime1">
              <a:rPr lang="LID4096" smtClean="0"/>
              <a:t>10/15/2019</a:t>
            </a:fld>
            <a:endParaRPr lang="en-IL"/>
          </a:p>
        </p:txBody>
      </p:sp>
      <p:sp>
        <p:nvSpPr>
          <p:cNvPr id="5" name="Footer Placeholder 4">
            <a:extLst>
              <a:ext uri="{FF2B5EF4-FFF2-40B4-BE49-F238E27FC236}">
                <a16:creationId xmlns:a16="http://schemas.microsoft.com/office/drawing/2014/main" id="{113995B3-7AE2-4E3A-A6B0-FA3E00C705D6}"/>
              </a:ext>
            </a:extLst>
          </p:cNvPr>
          <p:cNvSpPr>
            <a:spLocks noGrp="1"/>
          </p:cNvSpPr>
          <p:nvPr>
            <p:ph type="ftr" sz="quarter" idx="11"/>
          </p:nvPr>
        </p:nvSpPr>
        <p:spPr>
          <a:xfrm>
            <a:off x="1774825" y="6273800"/>
            <a:ext cx="8642350" cy="365125"/>
          </a:xfrm>
        </p:spPr>
        <p:txBody>
          <a:bodyPr/>
          <a:lstStyle/>
          <a:p>
            <a:endParaRPr lang="en-IL" dirty="0"/>
          </a:p>
        </p:txBody>
      </p:sp>
      <p:sp>
        <p:nvSpPr>
          <p:cNvPr id="6" name="Slide Number Placeholder 5">
            <a:extLst>
              <a:ext uri="{FF2B5EF4-FFF2-40B4-BE49-F238E27FC236}">
                <a16:creationId xmlns:a16="http://schemas.microsoft.com/office/drawing/2014/main" id="{35AD3FF7-AA85-4AD3-BF3F-5A2C544C236F}"/>
              </a:ext>
            </a:extLst>
          </p:cNvPr>
          <p:cNvSpPr>
            <a:spLocks noGrp="1"/>
          </p:cNvSpPr>
          <p:nvPr>
            <p:ph type="sldNum" sz="quarter" idx="12"/>
          </p:nvPr>
        </p:nvSpPr>
        <p:spPr>
          <a:xfrm>
            <a:off x="10663518" y="6291743"/>
            <a:ext cx="688694" cy="365125"/>
          </a:xfrm>
        </p:spPr>
        <p:txBody>
          <a:bodyPr/>
          <a:lstStyle/>
          <a:p>
            <a:fld id="{2A5C1754-37C8-4D93-ACFF-2B88A1956EA6}" type="slidenum">
              <a:rPr lang="en-IL" smtClean="0"/>
              <a:t>‹#›</a:t>
            </a:fld>
            <a:endParaRPr lang="en-IL"/>
          </a:p>
        </p:txBody>
      </p:sp>
    </p:spTree>
    <p:extLst>
      <p:ext uri="{BB962C8B-B14F-4D97-AF65-F5344CB8AC3E}">
        <p14:creationId xmlns:p14="http://schemas.microsoft.com/office/powerpoint/2010/main" val="3437245461"/>
      </p:ext>
    </p:extLst>
  </p:cSld>
  <p:clrMapOvr>
    <a:masterClrMapping/>
  </p:clrMapOvr>
  <p:extLst mod="1">
    <p:ext uri="{DCECCB84-F9BA-43D5-87BE-67443E8EF086}">
      <p15:sldGuideLst xmlns:p15="http://schemas.microsoft.com/office/powerpoint/2012/main">
        <p15:guide id="1" pos="6562" userDrawn="1">
          <p15:clr>
            <a:srgbClr val="FBAE40"/>
          </p15:clr>
        </p15:guide>
        <p15:guide id="2" pos="1118" userDrawn="1">
          <p15:clr>
            <a:srgbClr val="FBAE40"/>
          </p15:clr>
        </p15:guide>
        <p15:guide id="3"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6974-54B1-4C54-A948-D99E3D0AB6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E3846722-C1D1-481F-B2E4-94D0AFB23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C702B5-C68A-4C38-B72F-7D17EFF04527}"/>
              </a:ext>
            </a:extLst>
          </p:cNvPr>
          <p:cNvSpPr>
            <a:spLocks noGrp="1"/>
          </p:cNvSpPr>
          <p:nvPr>
            <p:ph type="dt" sz="half" idx="10"/>
          </p:nvPr>
        </p:nvSpPr>
        <p:spPr/>
        <p:txBody>
          <a:bodyPr/>
          <a:lstStyle/>
          <a:p>
            <a:fld id="{72199CE3-4512-4D9C-B989-72F70F08E27D}" type="datetime1">
              <a:rPr lang="LID4096" smtClean="0"/>
              <a:t>10/15/2019</a:t>
            </a:fld>
            <a:endParaRPr lang="en-IL"/>
          </a:p>
        </p:txBody>
      </p:sp>
      <p:sp>
        <p:nvSpPr>
          <p:cNvPr id="5" name="Footer Placeholder 4">
            <a:extLst>
              <a:ext uri="{FF2B5EF4-FFF2-40B4-BE49-F238E27FC236}">
                <a16:creationId xmlns:a16="http://schemas.microsoft.com/office/drawing/2014/main" id="{DCCB0A01-D112-4769-8674-A80821BA6894}"/>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40760C9E-4A99-4B1C-A22F-D96CE54741AC}"/>
              </a:ext>
            </a:extLst>
          </p:cNvPr>
          <p:cNvSpPr>
            <a:spLocks noGrp="1"/>
          </p:cNvSpPr>
          <p:nvPr>
            <p:ph type="sldNum" sz="quarter" idx="12"/>
          </p:nvPr>
        </p:nvSpPr>
        <p:spPr/>
        <p:txBody>
          <a:bodyPr/>
          <a:lstStyle/>
          <a:p>
            <a:fld id="{2A5C1754-37C8-4D93-ACFF-2B88A1956EA6}" type="slidenum">
              <a:rPr lang="en-IL" smtClean="0"/>
              <a:t>‹#›</a:t>
            </a:fld>
            <a:endParaRPr lang="en-IL"/>
          </a:p>
        </p:txBody>
      </p:sp>
    </p:spTree>
    <p:extLst>
      <p:ext uri="{BB962C8B-B14F-4D97-AF65-F5344CB8AC3E}">
        <p14:creationId xmlns:p14="http://schemas.microsoft.com/office/powerpoint/2010/main" val="304783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2F18-4EA3-4C47-B68D-ABFFDF3FFD1A}"/>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DF8DA156-0CF3-4A5A-A4D8-9F3B278287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04547119-24FC-47AD-B52A-44AC789362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74A4135D-645A-42D4-86B8-9D0A5FE30BE6}"/>
              </a:ext>
            </a:extLst>
          </p:cNvPr>
          <p:cNvSpPr>
            <a:spLocks noGrp="1"/>
          </p:cNvSpPr>
          <p:nvPr>
            <p:ph type="dt" sz="half" idx="10"/>
          </p:nvPr>
        </p:nvSpPr>
        <p:spPr/>
        <p:txBody>
          <a:bodyPr/>
          <a:lstStyle/>
          <a:p>
            <a:fld id="{9AF99D98-32F5-4DD3-ACF2-CBF73B3A7E94}" type="datetime1">
              <a:rPr lang="LID4096" smtClean="0"/>
              <a:t>10/15/2019</a:t>
            </a:fld>
            <a:endParaRPr lang="en-IL"/>
          </a:p>
        </p:txBody>
      </p:sp>
      <p:sp>
        <p:nvSpPr>
          <p:cNvPr id="6" name="Footer Placeholder 5">
            <a:extLst>
              <a:ext uri="{FF2B5EF4-FFF2-40B4-BE49-F238E27FC236}">
                <a16:creationId xmlns:a16="http://schemas.microsoft.com/office/drawing/2014/main" id="{89629320-853E-402E-9710-C2272A7E3802}"/>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C32709CE-2735-4935-A5A0-4D16689B3F4B}"/>
              </a:ext>
            </a:extLst>
          </p:cNvPr>
          <p:cNvSpPr>
            <a:spLocks noGrp="1"/>
          </p:cNvSpPr>
          <p:nvPr>
            <p:ph type="sldNum" sz="quarter" idx="12"/>
          </p:nvPr>
        </p:nvSpPr>
        <p:spPr/>
        <p:txBody>
          <a:bodyPr/>
          <a:lstStyle/>
          <a:p>
            <a:fld id="{2A5C1754-37C8-4D93-ACFF-2B88A1956EA6}" type="slidenum">
              <a:rPr lang="en-IL" smtClean="0"/>
              <a:t>‹#›</a:t>
            </a:fld>
            <a:endParaRPr lang="en-IL"/>
          </a:p>
        </p:txBody>
      </p:sp>
    </p:spTree>
    <p:extLst>
      <p:ext uri="{BB962C8B-B14F-4D97-AF65-F5344CB8AC3E}">
        <p14:creationId xmlns:p14="http://schemas.microsoft.com/office/powerpoint/2010/main" val="385223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237E-E505-4813-959A-2689A8A44473}"/>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56FAB099-3B3A-4D9C-B5DB-5C25A81D92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577BB0-1794-4C90-86EB-D59B73C7F1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410C3CAD-B595-420D-BDF6-2E736A978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2D940A-0B04-4668-8838-7FB0179D88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91C1AA25-1D09-4946-863B-4A5B1E1F75EA}"/>
              </a:ext>
            </a:extLst>
          </p:cNvPr>
          <p:cNvSpPr>
            <a:spLocks noGrp="1"/>
          </p:cNvSpPr>
          <p:nvPr>
            <p:ph type="dt" sz="half" idx="10"/>
          </p:nvPr>
        </p:nvSpPr>
        <p:spPr/>
        <p:txBody>
          <a:bodyPr/>
          <a:lstStyle/>
          <a:p>
            <a:fld id="{BA75AB79-9BA4-471F-AC84-A39FCA3EF1B9}" type="datetime1">
              <a:rPr lang="LID4096" smtClean="0"/>
              <a:t>10/15/2019</a:t>
            </a:fld>
            <a:endParaRPr lang="en-IL"/>
          </a:p>
        </p:txBody>
      </p:sp>
      <p:sp>
        <p:nvSpPr>
          <p:cNvPr id="8" name="Footer Placeholder 7">
            <a:extLst>
              <a:ext uri="{FF2B5EF4-FFF2-40B4-BE49-F238E27FC236}">
                <a16:creationId xmlns:a16="http://schemas.microsoft.com/office/drawing/2014/main" id="{003655AB-EA83-409E-B490-F6A23D706FBE}"/>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1242A1DC-8FA4-4F35-8186-D1D83658978D}"/>
              </a:ext>
            </a:extLst>
          </p:cNvPr>
          <p:cNvSpPr>
            <a:spLocks noGrp="1"/>
          </p:cNvSpPr>
          <p:nvPr>
            <p:ph type="sldNum" sz="quarter" idx="12"/>
          </p:nvPr>
        </p:nvSpPr>
        <p:spPr/>
        <p:txBody>
          <a:bodyPr/>
          <a:lstStyle/>
          <a:p>
            <a:fld id="{2A5C1754-37C8-4D93-ACFF-2B88A1956EA6}" type="slidenum">
              <a:rPr lang="en-IL" smtClean="0"/>
              <a:t>‹#›</a:t>
            </a:fld>
            <a:endParaRPr lang="en-IL"/>
          </a:p>
        </p:txBody>
      </p:sp>
    </p:spTree>
    <p:extLst>
      <p:ext uri="{BB962C8B-B14F-4D97-AF65-F5344CB8AC3E}">
        <p14:creationId xmlns:p14="http://schemas.microsoft.com/office/powerpoint/2010/main" val="30023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E531-E356-45A0-8BB8-DAFB197BCC70}"/>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1A22DA62-3727-4FC5-8686-5A2E13D899FA}"/>
              </a:ext>
            </a:extLst>
          </p:cNvPr>
          <p:cNvSpPr>
            <a:spLocks noGrp="1"/>
          </p:cNvSpPr>
          <p:nvPr>
            <p:ph type="dt" sz="half" idx="10"/>
          </p:nvPr>
        </p:nvSpPr>
        <p:spPr/>
        <p:txBody>
          <a:bodyPr/>
          <a:lstStyle/>
          <a:p>
            <a:fld id="{5EE70B3E-D2C7-4C40-9583-E16DB1F9E278}" type="datetime1">
              <a:rPr lang="LID4096" smtClean="0"/>
              <a:t>10/15/2019</a:t>
            </a:fld>
            <a:endParaRPr lang="en-IL"/>
          </a:p>
        </p:txBody>
      </p:sp>
      <p:sp>
        <p:nvSpPr>
          <p:cNvPr id="4" name="Footer Placeholder 3">
            <a:extLst>
              <a:ext uri="{FF2B5EF4-FFF2-40B4-BE49-F238E27FC236}">
                <a16:creationId xmlns:a16="http://schemas.microsoft.com/office/drawing/2014/main" id="{39B4BB92-A53A-4356-B8BE-0167729D6C6F}"/>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5BD437C0-D1C3-4799-9C7D-F4814B2C5206}"/>
              </a:ext>
            </a:extLst>
          </p:cNvPr>
          <p:cNvSpPr>
            <a:spLocks noGrp="1"/>
          </p:cNvSpPr>
          <p:nvPr>
            <p:ph type="sldNum" sz="quarter" idx="12"/>
          </p:nvPr>
        </p:nvSpPr>
        <p:spPr/>
        <p:txBody>
          <a:bodyPr/>
          <a:lstStyle/>
          <a:p>
            <a:fld id="{2A5C1754-37C8-4D93-ACFF-2B88A1956EA6}" type="slidenum">
              <a:rPr lang="en-IL" smtClean="0"/>
              <a:t>‹#›</a:t>
            </a:fld>
            <a:endParaRPr lang="en-IL"/>
          </a:p>
        </p:txBody>
      </p:sp>
    </p:spTree>
    <p:extLst>
      <p:ext uri="{BB962C8B-B14F-4D97-AF65-F5344CB8AC3E}">
        <p14:creationId xmlns:p14="http://schemas.microsoft.com/office/powerpoint/2010/main" val="37951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1C5F3-E87A-4912-9F35-C9981B371FFB}"/>
              </a:ext>
            </a:extLst>
          </p:cNvPr>
          <p:cNvSpPr>
            <a:spLocks noGrp="1"/>
          </p:cNvSpPr>
          <p:nvPr>
            <p:ph type="dt" sz="half" idx="10"/>
          </p:nvPr>
        </p:nvSpPr>
        <p:spPr/>
        <p:txBody>
          <a:bodyPr/>
          <a:lstStyle/>
          <a:p>
            <a:fld id="{F0957236-2E9F-413E-AA8C-03C594C59AF1}" type="datetime1">
              <a:rPr lang="LID4096" smtClean="0"/>
              <a:t>10/15/2019</a:t>
            </a:fld>
            <a:endParaRPr lang="en-IL"/>
          </a:p>
        </p:txBody>
      </p:sp>
      <p:sp>
        <p:nvSpPr>
          <p:cNvPr id="3" name="Footer Placeholder 2">
            <a:extLst>
              <a:ext uri="{FF2B5EF4-FFF2-40B4-BE49-F238E27FC236}">
                <a16:creationId xmlns:a16="http://schemas.microsoft.com/office/drawing/2014/main" id="{84DD4B98-2FD8-40CC-AEEB-3FB13A793FC8}"/>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06558106-8AC2-412B-BA16-C558B15A174A}"/>
              </a:ext>
            </a:extLst>
          </p:cNvPr>
          <p:cNvSpPr>
            <a:spLocks noGrp="1"/>
          </p:cNvSpPr>
          <p:nvPr>
            <p:ph type="sldNum" sz="quarter" idx="12"/>
          </p:nvPr>
        </p:nvSpPr>
        <p:spPr/>
        <p:txBody>
          <a:bodyPr/>
          <a:lstStyle/>
          <a:p>
            <a:fld id="{2A5C1754-37C8-4D93-ACFF-2B88A1956EA6}" type="slidenum">
              <a:rPr lang="en-IL" smtClean="0"/>
              <a:t>‹#›</a:t>
            </a:fld>
            <a:endParaRPr lang="en-IL"/>
          </a:p>
        </p:txBody>
      </p:sp>
    </p:spTree>
    <p:extLst>
      <p:ext uri="{BB962C8B-B14F-4D97-AF65-F5344CB8AC3E}">
        <p14:creationId xmlns:p14="http://schemas.microsoft.com/office/powerpoint/2010/main" val="120006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5040-ADBE-4F55-BCFD-FF0159322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7E5563FB-1685-41E5-B7BE-A17E77A115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50B770C3-862B-44E5-93EB-1E4621241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FC6A65-9FF1-4C47-8796-04BA419AE5B8}"/>
              </a:ext>
            </a:extLst>
          </p:cNvPr>
          <p:cNvSpPr>
            <a:spLocks noGrp="1"/>
          </p:cNvSpPr>
          <p:nvPr>
            <p:ph type="dt" sz="half" idx="10"/>
          </p:nvPr>
        </p:nvSpPr>
        <p:spPr/>
        <p:txBody>
          <a:bodyPr/>
          <a:lstStyle/>
          <a:p>
            <a:fld id="{AA409B12-E413-4AF9-ABC1-DF850D0F3327}" type="datetime1">
              <a:rPr lang="LID4096" smtClean="0"/>
              <a:t>10/15/2019</a:t>
            </a:fld>
            <a:endParaRPr lang="en-IL"/>
          </a:p>
        </p:txBody>
      </p:sp>
      <p:sp>
        <p:nvSpPr>
          <p:cNvPr id="6" name="Footer Placeholder 5">
            <a:extLst>
              <a:ext uri="{FF2B5EF4-FFF2-40B4-BE49-F238E27FC236}">
                <a16:creationId xmlns:a16="http://schemas.microsoft.com/office/drawing/2014/main" id="{20473069-0F40-41FA-ABF6-76B153CDCE02}"/>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E7231E8B-0037-46E1-BBCC-2BDA3AC76BFD}"/>
              </a:ext>
            </a:extLst>
          </p:cNvPr>
          <p:cNvSpPr>
            <a:spLocks noGrp="1"/>
          </p:cNvSpPr>
          <p:nvPr>
            <p:ph type="sldNum" sz="quarter" idx="12"/>
          </p:nvPr>
        </p:nvSpPr>
        <p:spPr/>
        <p:txBody>
          <a:bodyPr/>
          <a:lstStyle/>
          <a:p>
            <a:fld id="{2A5C1754-37C8-4D93-ACFF-2B88A1956EA6}" type="slidenum">
              <a:rPr lang="en-IL" smtClean="0"/>
              <a:t>‹#›</a:t>
            </a:fld>
            <a:endParaRPr lang="en-IL"/>
          </a:p>
        </p:txBody>
      </p:sp>
    </p:spTree>
    <p:extLst>
      <p:ext uri="{BB962C8B-B14F-4D97-AF65-F5344CB8AC3E}">
        <p14:creationId xmlns:p14="http://schemas.microsoft.com/office/powerpoint/2010/main" val="395642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813658-29E0-4D3E-9D48-03A45FB7155F}"/>
              </a:ext>
            </a:extLst>
          </p:cNvPr>
          <p:cNvPicPr>
            <a:picLocks/>
          </p:cNvPicPr>
          <p:nvPr userDrawn="1"/>
        </p:nvPicPr>
        <p:blipFill>
          <a:blip r:embed="rId15">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Placeholder 1">
            <a:extLst>
              <a:ext uri="{FF2B5EF4-FFF2-40B4-BE49-F238E27FC236}">
                <a16:creationId xmlns:a16="http://schemas.microsoft.com/office/drawing/2014/main" id="{9F3192D0-AD60-43E9-B0AF-B07FEE3C300A}"/>
              </a:ext>
            </a:extLst>
          </p:cNvPr>
          <p:cNvSpPr>
            <a:spLocks noGrp="1"/>
          </p:cNvSpPr>
          <p:nvPr>
            <p:ph type="title"/>
          </p:nvPr>
        </p:nvSpPr>
        <p:spPr>
          <a:xfrm>
            <a:off x="839788" y="800100"/>
            <a:ext cx="10515600" cy="688041"/>
          </a:xfrm>
          <a:prstGeom prst="rect">
            <a:avLst/>
          </a:prstGeom>
        </p:spPr>
        <p:txBody>
          <a:bodyPr vert="horz" lIns="91440" tIns="45720" rIns="91440" bIns="45720" rtlCol="0" anchor="b">
            <a:normAutofit/>
          </a:body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E990AAED-53C6-4D41-AEEF-F87F4A304D51}"/>
              </a:ext>
            </a:extLst>
          </p:cNvPr>
          <p:cNvSpPr>
            <a:spLocks noGrp="1"/>
          </p:cNvSpPr>
          <p:nvPr>
            <p:ph type="body" idx="1"/>
          </p:nvPr>
        </p:nvSpPr>
        <p:spPr>
          <a:xfrm>
            <a:off x="836612" y="1773237"/>
            <a:ext cx="10515600" cy="44275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Date Placeholder 3">
            <a:extLst>
              <a:ext uri="{FF2B5EF4-FFF2-40B4-BE49-F238E27FC236}">
                <a16:creationId xmlns:a16="http://schemas.microsoft.com/office/drawing/2014/main" id="{674FEE82-04CA-4172-AE8C-83B0B2CDFC39}"/>
              </a:ext>
            </a:extLst>
          </p:cNvPr>
          <p:cNvSpPr>
            <a:spLocks noGrp="1"/>
          </p:cNvSpPr>
          <p:nvPr>
            <p:ph type="dt" sz="half" idx="2"/>
          </p:nvPr>
        </p:nvSpPr>
        <p:spPr>
          <a:xfrm>
            <a:off x="839788" y="6288115"/>
            <a:ext cx="19340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6EF23-1D7B-45D5-924C-746BE3840E86}" type="datetime1">
              <a:rPr lang="LID4096" smtClean="0"/>
              <a:t>10/15/2019</a:t>
            </a:fld>
            <a:endParaRPr lang="en-IL" dirty="0"/>
          </a:p>
        </p:txBody>
      </p:sp>
      <p:sp>
        <p:nvSpPr>
          <p:cNvPr id="5" name="Footer Placeholder 4">
            <a:extLst>
              <a:ext uri="{FF2B5EF4-FFF2-40B4-BE49-F238E27FC236}">
                <a16:creationId xmlns:a16="http://schemas.microsoft.com/office/drawing/2014/main" id="{C0418561-8CC7-4562-B6E1-8BB4DEDEB9EC}"/>
              </a:ext>
            </a:extLst>
          </p:cNvPr>
          <p:cNvSpPr>
            <a:spLocks noGrp="1"/>
          </p:cNvSpPr>
          <p:nvPr>
            <p:ph type="ftr" sz="quarter" idx="3"/>
          </p:nvPr>
        </p:nvSpPr>
        <p:spPr>
          <a:xfrm>
            <a:off x="3508684" y="6288114"/>
            <a:ext cx="62314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dirty="0"/>
          </a:p>
        </p:txBody>
      </p:sp>
      <p:sp>
        <p:nvSpPr>
          <p:cNvPr id="6" name="Slide Number Placeholder 5">
            <a:extLst>
              <a:ext uri="{FF2B5EF4-FFF2-40B4-BE49-F238E27FC236}">
                <a16:creationId xmlns:a16="http://schemas.microsoft.com/office/drawing/2014/main" id="{BFE2DD01-910C-46A8-BD55-D079FAF9549D}"/>
              </a:ext>
            </a:extLst>
          </p:cNvPr>
          <p:cNvSpPr>
            <a:spLocks noGrp="1"/>
          </p:cNvSpPr>
          <p:nvPr>
            <p:ph type="sldNum" sz="quarter" idx="4"/>
          </p:nvPr>
        </p:nvSpPr>
        <p:spPr>
          <a:xfrm>
            <a:off x="10576765" y="6291743"/>
            <a:ext cx="7754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C1754-37C8-4D93-ACFF-2B88A1956EA6}" type="slidenum">
              <a:rPr lang="en-IL" smtClean="0"/>
              <a:t>‹#›</a:t>
            </a:fld>
            <a:endParaRPr lang="en-IL" dirty="0"/>
          </a:p>
        </p:txBody>
      </p:sp>
    </p:spTree>
    <p:extLst>
      <p:ext uri="{BB962C8B-B14F-4D97-AF65-F5344CB8AC3E}">
        <p14:creationId xmlns:p14="http://schemas.microsoft.com/office/powerpoint/2010/main" val="3109305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52" userDrawn="1">
          <p15:clr>
            <a:srgbClr val="F26B43"/>
          </p15:clr>
        </p15:guide>
        <p15:guide id="2" pos="529" userDrawn="1">
          <p15:clr>
            <a:srgbClr val="F26B43"/>
          </p15:clr>
        </p15:guide>
        <p15:guide id="3" orient="horz" pos="504" userDrawn="1">
          <p15:clr>
            <a:srgbClr val="F26B43"/>
          </p15:clr>
        </p15:guide>
        <p15:guide id="4" pos="7151" userDrawn="1">
          <p15:clr>
            <a:srgbClr val="F26B43"/>
          </p15:clr>
        </p15:guide>
        <p15:guide id="5" orient="horz" pos="3906" userDrawn="1">
          <p15:clr>
            <a:srgbClr val="F26B43"/>
          </p15:clr>
        </p15:guide>
        <p15:guide id="6" orient="horz" pos="935" userDrawn="1">
          <p15:clr>
            <a:srgbClr val="F26B43"/>
          </p15:clr>
        </p15:guide>
        <p15:guide id="7"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4.png"/><Relationship Id="rId3" Type="http://schemas.openxmlformats.org/officeDocument/2006/relationships/image" Target="../media/image10.png"/><Relationship Id="rId7" Type="http://schemas.openxmlformats.org/officeDocument/2006/relationships/image" Target="../media/image32.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3.pn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8.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41.png"/><Relationship Id="rId5" Type="http://schemas.openxmlformats.org/officeDocument/2006/relationships/image" Target="../media/image12.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588B-D0BF-45E9-83CA-EE89ABF2C593}"/>
              </a:ext>
            </a:extLst>
          </p:cNvPr>
          <p:cNvSpPr>
            <a:spLocks noGrp="1"/>
          </p:cNvSpPr>
          <p:nvPr>
            <p:ph type="ctrTitle"/>
          </p:nvPr>
        </p:nvSpPr>
        <p:spPr>
          <a:xfrm>
            <a:off x="367645" y="1122363"/>
            <a:ext cx="11566689" cy="2387600"/>
          </a:xfrm>
        </p:spPr>
        <p:txBody>
          <a:bodyPr>
            <a:normAutofit/>
          </a:bodyPr>
          <a:lstStyle/>
          <a:p>
            <a:r>
              <a:rPr lang="en-US" sz="5400" dirty="0"/>
              <a:t>Self-supervised learning of inverse problem solvers in medical imaging</a:t>
            </a:r>
            <a:endParaRPr lang="en-IL" sz="5400" dirty="0"/>
          </a:p>
        </p:txBody>
      </p:sp>
      <p:sp>
        <p:nvSpPr>
          <p:cNvPr id="3" name="Subtitle 2">
            <a:extLst>
              <a:ext uri="{FF2B5EF4-FFF2-40B4-BE49-F238E27FC236}">
                <a16:creationId xmlns:a16="http://schemas.microsoft.com/office/drawing/2014/main" id="{97EF5732-DFA4-45E0-BBE0-B6C975F221FF}"/>
              </a:ext>
            </a:extLst>
          </p:cNvPr>
          <p:cNvSpPr>
            <a:spLocks noGrp="1"/>
          </p:cNvSpPr>
          <p:nvPr>
            <p:ph type="subTitle" idx="1"/>
          </p:nvPr>
        </p:nvSpPr>
        <p:spPr/>
        <p:txBody>
          <a:bodyPr>
            <a:normAutofit/>
          </a:bodyPr>
          <a:lstStyle/>
          <a:p>
            <a:r>
              <a:rPr lang="en-US" sz="3200" dirty="0"/>
              <a:t>Tomer Weiss</a:t>
            </a:r>
          </a:p>
          <a:p>
            <a:r>
              <a:rPr lang="en-US" dirty="0"/>
              <a:t>MIL3ID workshop, MICCAI’19</a:t>
            </a:r>
          </a:p>
          <a:p>
            <a:r>
              <a:rPr lang="en-US" dirty="0"/>
              <a:t>October 2019</a:t>
            </a:r>
            <a:endParaRPr lang="en-IL" dirty="0"/>
          </a:p>
        </p:txBody>
      </p:sp>
      <p:sp>
        <p:nvSpPr>
          <p:cNvPr id="4" name="Slide Number Placeholder 3">
            <a:extLst>
              <a:ext uri="{FF2B5EF4-FFF2-40B4-BE49-F238E27FC236}">
                <a16:creationId xmlns:a16="http://schemas.microsoft.com/office/drawing/2014/main" id="{5A2D7AB6-53BE-4E0E-8117-1BA0870C9401}"/>
              </a:ext>
            </a:extLst>
          </p:cNvPr>
          <p:cNvSpPr>
            <a:spLocks noGrp="1"/>
          </p:cNvSpPr>
          <p:nvPr>
            <p:ph type="sldNum" sz="quarter" idx="12"/>
          </p:nvPr>
        </p:nvSpPr>
        <p:spPr/>
        <p:txBody>
          <a:bodyPr/>
          <a:lstStyle/>
          <a:p>
            <a:fld id="{2A5C1754-37C8-4D93-ACFF-2B88A1956EA6}" type="slidenum">
              <a:rPr lang="en-IL" smtClean="0"/>
              <a:t>1</a:t>
            </a:fld>
            <a:endParaRPr lang="en-IL"/>
          </a:p>
        </p:txBody>
      </p:sp>
    </p:spTree>
    <p:extLst>
      <p:ext uri="{BB962C8B-B14F-4D97-AF65-F5344CB8AC3E}">
        <p14:creationId xmlns:p14="http://schemas.microsoft.com/office/powerpoint/2010/main" val="239256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7736-F2F0-4C0D-B6EF-5438ED2E00BE}"/>
              </a:ext>
            </a:extLst>
          </p:cNvPr>
          <p:cNvSpPr>
            <a:spLocks noGrp="1"/>
          </p:cNvSpPr>
          <p:nvPr>
            <p:ph type="title"/>
          </p:nvPr>
        </p:nvSpPr>
        <p:spPr/>
        <p:txBody>
          <a:bodyPr/>
          <a:lstStyle/>
          <a:p>
            <a:r>
              <a:rPr lang="en-US" dirty="0"/>
              <a:t>Inverse problems</a:t>
            </a:r>
            <a:endParaRPr lang="en-IL" dirty="0"/>
          </a:p>
        </p:txBody>
      </p:sp>
      <p:sp>
        <p:nvSpPr>
          <p:cNvPr id="3" name="Content Placeholder 2">
            <a:extLst>
              <a:ext uri="{FF2B5EF4-FFF2-40B4-BE49-F238E27FC236}">
                <a16:creationId xmlns:a16="http://schemas.microsoft.com/office/drawing/2014/main" id="{676B6FAE-5AD7-4355-B0B5-A4AE20DD0E56}"/>
              </a:ext>
            </a:extLst>
          </p:cNvPr>
          <p:cNvSpPr>
            <a:spLocks noGrp="1"/>
          </p:cNvSpPr>
          <p:nvPr>
            <p:ph idx="1"/>
          </p:nvPr>
        </p:nvSpPr>
        <p:spPr>
          <a:xfrm>
            <a:off x="836612" y="1773237"/>
            <a:ext cx="10515600" cy="4427537"/>
          </a:xfrm>
        </p:spPr>
        <p:txBody>
          <a:bodyPr/>
          <a:lstStyle/>
          <a:p>
            <a:r>
              <a:rPr lang="en-US" dirty="0"/>
              <a:t>Formulation:</a:t>
            </a:r>
            <a:endParaRPr lang="en-IL" dirty="0"/>
          </a:p>
        </p:txBody>
      </p:sp>
      <p:sp>
        <p:nvSpPr>
          <p:cNvPr id="4" name="Slide Number Placeholder 3">
            <a:extLst>
              <a:ext uri="{FF2B5EF4-FFF2-40B4-BE49-F238E27FC236}">
                <a16:creationId xmlns:a16="http://schemas.microsoft.com/office/drawing/2014/main" id="{A18BB400-3B13-41F7-B109-C32B2B851E35}"/>
              </a:ext>
            </a:extLst>
          </p:cNvPr>
          <p:cNvSpPr>
            <a:spLocks noGrp="1"/>
          </p:cNvSpPr>
          <p:nvPr>
            <p:ph type="sldNum" sz="quarter" idx="12"/>
          </p:nvPr>
        </p:nvSpPr>
        <p:spPr/>
        <p:txBody>
          <a:bodyPr/>
          <a:lstStyle/>
          <a:p>
            <a:fld id="{2A5C1754-37C8-4D93-ACFF-2B88A1956EA6}" type="slidenum">
              <a:rPr lang="en-IL" smtClean="0"/>
              <a:t>10</a:t>
            </a:fld>
            <a:endParaRPr lang="en-IL"/>
          </a:p>
        </p:txBody>
      </p:sp>
      <p:pic>
        <p:nvPicPr>
          <p:cNvPr id="5" name="Content Placeholder 22">
            <a:extLst>
              <a:ext uri="{FF2B5EF4-FFF2-40B4-BE49-F238E27FC236}">
                <a16:creationId xmlns:a16="http://schemas.microsoft.com/office/drawing/2014/main" id="{B8870292-78BB-44DC-B58E-3D154196C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892" y="2542098"/>
            <a:ext cx="4478901" cy="764127"/>
          </a:xfrm>
          <a:prstGeom prst="rect">
            <a:avLst/>
          </a:prstGeom>
        </p:spPr>
      </p:pic>
      <p:cxnSp>
        <p:nvCxnSpPr>
          <p:cNvPr id="8" name="Straight Arrow Connector 7">
            <a:extLst>
              <a:ext uri="{FF2B5EF4-FFF2-40B4-BE49-F238E27FC236}">
                <a16:creationId xmlns:a16="http://schemas.microsoft.com/office/drawing/2014/main" id="{23718F30-6A1F-402F-8E76-80441D46C969}"/>
              </a:ext>
            </a:extLst>
          </p:cNvPr>
          <p:cNvCxnSpPr/>
          <p:nvPr/>
        </p:nvCxnSpPr>
        <p:spPr>
          <a:xfrm flipV="1">
            <a:off x="4793892" y="3306225"/>
            <a:ext cx="200025" cy="9749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5404CE7-9695-42B7-B343-3DF34D7F51BC}"/>
              </a:ext>
            </a:extLst>
          </p:cNvPr>
          <p:cNvCxnSpPr>
            <a:cxnSpLocks/>
          </p:cNvCxnSpPr>
          <p:nvPr/>
        </p:nvCxnSpPr>
        <p:spPr>
          <a:xfrm flipH="1" flipV="1">
            <a:off x="7356780" y="3293400"/>
            <a:ext cx="248427" cy="11600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F851E13-7D4F-4267-90C6-EE45EB44CF8F}"/>
              </a:ext>
            </a:extLst>
          </p:cNvPr>
          <p:cNvCxnSpPr>
            <a:cxnSpLocks/>
          </p:cNvCxnSpPr>
          <p:nvPr/>
        </p:nvCxnSpPr>
        <p:spPr>
          <a:xfrm flipV="1">
            <a:off x="8946543" y="3293398"/>
            <a:ext cx="81336" cy="11831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0B8C34E-C912-459B-A95B-DA99FAAB0229}"/>
              </a:ext>
            </a:extLst>
          </p:cNvPr>
          <p:cNvCxnSpPr>
            <a:cxnSpLocks/>
          </p:cNvCxnSpPr>
          <p:nvPr/>
        </p:nvCxnSpPr>
        <p:spPr>
          <a:xfrm flipV="1">
            <a:off x="6145468" y="3310071"/>
            <a:ext cx="308188" cy="11498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A569B17-12BA-4416-BEE7-133CBA06E592}"/>
              </a:ext>
            </a:extLst>
          </p:cNvPr>
          <p:cNvSpPr txBox="1"/>
          <p:nvPr/>
        </p:nvSpPr>
        <p:spPr>
          <a:xfrm>
            <a:off x="4050902" y="4228443"/>
            <a:ext cx="1619774" cy="369332"/>
          </a:xfrm>
          <a:prstGeom prst="rect">
            <a:avLst/>
          </a:prstGeom>
          <a:noFill/>
        </p:spPr>
        <p:txBody>
          <a:bodyPr wrap="square" rtlCol="0">
            <a:spAutoFit/>
          </a:bodyPr>
          <a:lstStyle/>
          <a:p>
            <a:r>
              <a:rPr lang="en-US" dirty="0"/>
              <a:t>Measurements</a:t>
            </a:r>
            <a:endParaRPr lang="en-IL" dirty="0"/>
          </a:p>
        </p:txBody>
      </p:sp>
      <p:sp>
        <p:nvSpPr>
          <p:cNvPr id="19" name="TextBox 18">
            <a:extLst>
              <a:ext uri="{FF2B5EF4-FFF2-40B4-BE49-F238E27FC236}">
                <a16:creationId xmlns:a16="http://schemas.microsoft.com/office/drawing/2014/main" id="{75F2D47C-886A-403F-906B-540AFB55D130}"/>
              </a:ext>
            </a:extLst>
          </p:cNvPr>
          <p:cNvSpPr txBox="1"/>
          <p:nvPr/>
        </p:nvSpPr>
        <p:spPr>
          <a:xfrm>
            <a:off x="5335581" y="4506437"/>
            <a:ext cx="1619774" cy="369332"/>
          </a:xfrm>
          <a:prstGeom prst="rect">
            <a:avLst/>
          </a:prstGeom>
          <a:noFill/>
        </p:spPr>
        <p:txBody>
          <a:bodyPr wrap="square" rtlCol="0">
            <a:spAutoFit/>
          </a:bodyPr>
          <a:lstStyle/>
          <a:p>
            <a:r>
              <a:rPr lang="en-US" dirty="0"/>
              <a:t>Forward model</a:t>
            </a:r>
            <a:endParaRPr lang="en-IL" dirty="0"/>
          </a:p>
        </p:txBody>
      </p:sp>
      <p:sp>
        <p:nvSpPr>
          <p:cNvPr id="20" name="TextBox 19">
            <a:extLst>
              <a:ext uri="{FF2B5EF4-FFF2-40B4-BE49-F238E27FC236}">
                <a16:creationId xmlns:a16="http://schemas.microsoft.com/office/drawing/2014/main" id="{2B07D74F-7B18-437A-869B-AF78DC64547F}"/>
              </a:ext>
            </a:extLst>
          </p:cNvPr>
          <p:cNvSpPr txBox="1"/>
          <p:nvPr/>
        </p:nvSpPr>
        <p:spPr>
          <a:xfrm>
            <a:off x="6851724" y="4453472"/>
            <a:ext cx="1619774" cy="369332"/>
          </a:xfrm>
          <a:prstGeom prst="rect">
            <a:avLst/>
          </a:prstGeom>
          <a:noFill/>
        </p:spPr>
        <p:txBody>
          <a:bodyPr wrap="square" rtlCol="0">
            <a:spAutoFit/>
          </a:bodyPr>
          <a:lstStyle/>
          <a:p>
            <a:r>
              <a:rPr lang="en-US" dirty="0"/>
              <a:t>Latent signal</a:t>
            </a:r>
            <a:endParaRPr lang="en-IL" dirty="0"/>
          </a:p>
        </p:txBody>
      </p:sp>
      <p:sp>
        <p:nvSpPr>
          <p:cNvPr id="21" name="TextBox 20">
            <a:extLst>
              <a:ext uri="{FF2B5EF4-FFF2-40B4-BE49-F238E27FC236}">
                <a16:creationId xmlns:a16="http://schemas.microsoft.com/office/drawing/2014/main" id="{1701EE09-EF63-45B1-A8E7-30EB7D8D1FD6}"/>
              </a:ext>
            </a:extLst>
          </p:cNvPr>
          <p:cNvSpPr txBox="1"/>
          <p:nvPr/>
        </p:nvSpPr>
        <p:spPr>
          <a:xfrm>
            <a:off x="8441911" y="4453472"/>
            <a:ext cx="1619774" cy="369332"/>
          </a:xfrm>
          <a:prstGeom prst="rect">
            <a:avLst/>
          </a:prstGeom>
          <a:noFill/>
        </p:spPr>
        <p:txBody>
          <a:bodyPr wrap="square" rtlCol="0">
            <a:spAutoFit/>
          </a:bodyPr>
          <a:lstStyle/>
          <a:p>
            <a:r>
              <a:rPr lang="en-US" dirty="0"/>
              <a:t>Noise</a:t>
            </a:r>
            <a:endParaRPr lang="en-IL" dirty="0"/>
          </a:p>
        </p:txBody>
      </p:sp>
      <p:pic>
        <p:nvPicPr>
          <p:cNvPr id="1026" name="Picture 2" descr="Image result for mri machine cartoon">
            <a:extLst>
              <a:ext uri="{FF2B5EF4-FFF2-40B4-BE49-F238E27FC236}">
                <a16:creationId xmlns:a16="http://schemas.microsoft.com/office/drawing/2014/main" id="{6B395629-894C-4247-A7DA-B4012C7F8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67"/>
          <a:stretch/>
        </p:blipFill>
        <p:spPr bwMode="auto">
          <a:xfrm>
            <a:off x="5123779" y="4898393"/>
            <a:ext cx="1831576" cy="12797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uman abdominal cartoon">
            <a:extLst>
              <a:ext uri="{FF2B5EF4-FFF2-40B4-BE49-F238E27FC236}">
                <a16:creationId xmlns:a16="http://schemas.microsoft.com/office/drawing/2014/main" id="{601E6C42-4273-4DEA-8F61-76AF139CA60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167068" y="4801244"/>
            <a:ext cx="969335" cy="12310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kspace mri">
            <a:extLst>
              <a:ext uri="{FF2B5EF4-FFF2-40B4-BE49-F238E27FC236}">
                <a16:creationId xmlns:a16="http://schemas.microsoft.com/office/drawing/2014/main" id="{3F7C617C-7AC5-4E3A-A462-D94B6C707C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64" r="65480" b="16656"/>
          <a:stretch/>
        </p:blipFill>
        <p:spPr bwMode="auto">
          <a:xfrm>
            <a:off x="3796573" y="4566299"/>
            <a:ext cx="1035008" cy="10459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ites.google.com/site/pierrickcoupe/_/rsrc/1314462358320/softwares/denoising-for-medical-imaging/AdaptiveDenoising.jpeg?height=224&amp;width=400">
            <a:extLst>
              <a:ext uri="{FF2B5EF4-FFF2-40B4-BE49-F238E27FC236}">
                <a16:creationId xmlns:a16="http://schemas.microsoft.com/office/drawing/2014/main" id="{6EFA0A2F-DEE8-4D3B-AEF9-1619340C44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449" t="6170" b="26992"/>
          <a:stretch/>
        </p:blipFill>
        <p:spPr bwMode="auto">
          <a:xfrm>
            <a:off x="8507233" y="4750681"/>
            <a:ext cx="1237074" cy="142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23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82FA-D328-4CC3-A830-406FB72CF448}"/>
              </a:ext>
            </a:extLst>
          </p:cNvPr>
          <p:cNvSpPr>
            <a:spLocks noGrp="1"/>
          </p:cNvSpPr>
          <p:nvPr>
            <p:ph type="title"/>
          </p:nvPr>
        </p:nvSpPr>
        <p:spPr/>
        <p:txBody>
          <a:bodyPr/>
          <a:lstStyle/>
          <a:p>
            <a:r>
              <a:rPr lang="en-US" dirty="0"/>
              <a:t>Traditional prior-based solvers</a:t>
            </a:r>
            <a:endParaRPr lang="en-IL" dirty="0"/>
          </a:p>
        </p:txBody>
      </p:sp>
      <p:sp>
        <p:nvSpPr>
          <p:cNvPr id="3" name="Content Placeholder 2">
            <a:extLst>
              <a:ext uri="{FF2B5EF4-FFF2-40B4-BE49-F238E27FC236}">
                <a16:creationId xmlns:a16="http://schemas.microsoft.com/office/drawing/2014/main" id="{78E69566-2B42-4ED6-9DB3-F86B0533565D}"/>
              </a:ext>
            </a:extLst>
          </p:cNvPr>
          <p:cNvSpPr>
            <a:spLocks noGrp="1"/>
          </p:cNvSpPr>
          <p:nvPr>
            <p:ph idx="1"/>
          </p:nvPr>
        </p:nvSpPr>
        <p:spPr/>
        <p:txBody>
          <a:bodyPr/>
          <a:lstStyle/>
          <a:p>
            <a:r>
              <a:rPr lang="en-US" dirty="0"/>
              <a:t>MAP, maximum </a:t>
            </a:r>
            <a:r>
              <a:rPr lang="en-US" i="1" dirty="0"/>
              <a:t>a posteriori </a:t>
            </a:r>
            <a:r>
              <a:rPr lang="en-US" dirty="0"/>
              <a:t>formulation</a:t>
            </a:r>
          </a:p>
          <a:p>
            <a:endParaRPr lang="en-US" dirty="0"/>
          </a:p>
          <a:p>
            <a:endParaRPr lang="en-US" dirty="0"/>
          </a:p>
          <a:p>
            <a:endParaRPr lang="en-US" dirty="0"/>
          </a:p>
          <a:p>
            <a:r>
              <a:rPr lang="en-US" dirty="0"/>
              <a:t>Common priors:</a:t>
            </a:r>
          </a:p>
          <a:p>
            <a:pPr lvl="1"/>
            <a:r>
              <a:rPr lang="en-US" dirty="0"/>
              <a:t>Total Variation (TV)</a:t>
            </a:r>
          </a:p>
          <a:p>
            <a:pPr lvl="1"/>
            <a:r>
              <a:rPr lang="en-US" dirty="0"/>
              <a:t>Sparsity </a:t>
            </a:r>
            <a:r>
              <a:rPr lang="en-US" dirty="0" err="1"/>
              <a:t>w.r</a:t>
            </a:r>
            <a:r>
              <a:rPr lang="en-US" dirty="0"/>
              <a:t> to a </a:t>
            </a:r>
            <a:r>
              <a:rPr lang="en-US" dirty="0" err="1"/>
              <a:t>sparsifying</a:t>
            </a:r>
            <a:r>
              <a:rPr lang="en-US" dirty="0"/>
              <a:t> transform </a:t>
            </a:r>
          </a:p>
        </p:txBody>
      </p:sp>
      <p:sp>
        <p:nvSpPr>
          <p:cNvPr id="4" name="Slide Number Placeholder 3">
            <a:extLst>
              <a:ext uri="{FF2B5EF4-FFF2-40B4-BE49-F238E27FC236}">
                <a16:creationId xmlns:a16="http://schemas.microsoft.com/office/drawing/2014/main" id="{317B5A29-A2C2-4ED6-B0C1-77E64A532C21}"/>
              </a:ext>
            </a:extLst>
          </p:cNvPr>
          <p:cNvSpPr>
            <a:spLocks noGrp="1"/>
          </p:cNvSpPr>
          <p:nvPr>
            <p:ph type="sldNum" sz="quarter" idx="12"/>
          </p:nvPr>
        </p:nvSpPr>
        <p:spPr/>
        <p:txBody>
          <a:bodyPr/>
          <a:lstStyle/>
          <a:p>
            <a:fld id="{2A5C1754-37C8-4D93-ACFF-2B88A1956EA6}" type="slidenum">
              <a:rPr lang="en-IL" smtClean="0"/>
              <a:t>11</a:t>
            </a:fld>
            <a:endParaRPr lang="en-IL"/>
          </a:p>
        </p:txBody>
      </p:sp>
      <p:pic>
        <p:nvPicPr>
          <p:cNvPr id="5" name="Content Placeholder 9">
            <a:extLst>
              <a:ext uri="{FF2B5EF4-FFF2-40B4-BE49-F238E27FC236}">
                <a16:creationId xmlns:a16="http://schemas.microsoft.com/office/drawing/2014/main" id="{46B23148-A1C3-484F-A393-5484E123832E}"/>
              </a:ext>
            </a:extLst>
          </p:cNvPr>
          <p:cNvPicPr>
            <a:picLocks noChangeAspect="1"/>
          </p:cNvPicPr>
          <p:nvPr/>
        </p:nvPicPr>
        <p:blipFill rotWithShape="1">
          <a:blip r:embed="rId3">
            <a:extLst>
              <a:ext uri="{28A0092B-C50C-407E-A947-70E740481C1C}">
                <a14:useLocalDpi xmlns:a14="http://schemas.microsoft.com/office/drawing/2010/main" val="0"/>
              </a:ext>
            </a:extLst>
          </a:blip>
          <a:srcRect t="1" r="31273" b="-1886"/>
          <a:stretch/>
        </p:blipFill>
        <p:spPr>
          <a:xfrm>
            <a:off x="1193627" y="2392042"/>
            <a:ext cx="10158585" cy="772295"/>
          </a:xfrm>
          <a:prstGeom prst="rect">
            <a:avLst/>
          </a:prstGeom>
        </p:spPr>
      </p:pic>
      <p:sp>
        <p:nvSpPr>
          <p:cNvPr id="6" name="Rectangle 5">
            <a:extLst>
              <a:ext uri="{FF2B5EF4-FFF2-40B4-BE49-F238E27FC236}">
                <a16:creationId xmlns:a16="http://schemas.microsoft.com/office/drawing/2014/main" id="{7B11AEB6-70BD-4759-B650-D4ECF4E9E68E}"/>
              </a:ext>
            </a:extLst>
          </p:cNvPr>
          <p:cNvSpPr/>
          <p:nvPr/>
        </p:nvSpPr>
        <p:spPr>
          <a:xfrm>
            <a:off x="4841507" y="2300438"/>
            <a:ext cx="3474720" cy="863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2F67D025-8125-44A8-A2D5-1593C34B08C0}"/>
              </a:ext>
            </a:extLst>
          </p:cNvPr>
          <p:cNvSpPr/>
          <p:nvPr/>
        </p:nvSpPr>
        <p:spPr>
          <a:xfrm>
            <a:off x="8949890" y="2300437"/>
            <a:ext cx="2402322" cy="863899"/>
          </a:xfrm>
          <a:prstGeom prst="rect">
            <a:avLst/>
          </a:prstGeom>
          <a:no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TextBox 7">
            <a:extLst>
              <a:ext uri="{FF2B5EF4-FFF2-40B4-BE49-F238E27FC236}">
                <a16:creationId xmlns:a16="http://schemas.microsoft.com/office/drawing/2014/main" id="{F756BBF0-3D7B-4CD4-B2EB-47634F9A9B35}"/>
              </a:ext>
            </a:extLst>
          </p:cNvPr>
          <p:cNvSpPr txBox="1"/>
          <p:nvPr/>
        </p:nvSpPr>
        <p:spPr>
          <a:xfrm>
            <a:off x="4331367" y="3187822"/>
            <a:ext cx="2338939" cy="523220"/>
          </a:xfrm>
          <a:prstGeom prst="rect">
            <a:avLst/>
          </a:prstGeom>
          <a:noFill/>
        </p:spPr>
        <p:txBody>
          <a:bodyPr wrap="square" rtlCol="0">
            <a:spAutoFit/>
          </a:bodyPr>
          <a:lstStyle/>
          <a:p>
            <a:r>
              <a:rPr lang="en-US" sz="2800" dirty="0">
                <a:solidFill>
                  <a:srgbClr val="FF0000"/>
                </a:solidFill>
              </a:rPr>
              <a:t>Fidelity term </a:t>
            </a:r>
            <a:endParaRPr lang="en-IL" sz="2800" dirty="0">
              <a:solidFill>
                <a:srgbClr val="FF0000"/>
              </a:solidFill>
            </a:endParaRPr>
          </a:p>
        </p:txBody>
      </p:sp>
      <p:pic>
        <p:nvPicPr>
          <p:cNvPr id="10" name="Picture 9">
            <a:extLst>
              <a:ext uri="{FF2B5EF4-FFF2-40B4-BE49-F238E27FC236}">
                <a16:creationId xmlns:a16="http://schemas.microsoft.com/office/drawing/2014/main" id="{0319A812-29E7-4F95-B182-C4C00E65276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64685" y="3275330"/>
            <a:ext cx="1826054" cy="348205"/>
          </a:xfrm>
          <a:prstGeom prst="rect">
            <a:avLst/>
          </a:prstGeom>
        </p:spPr>
      </p:pic>
      <p:sp>
        <p:nvSpPr>
          <p:cNvPr id="11" name="TextBox 10">
            <a:extLst>
              <a:ext uri="{FF2B5EF4-FFF2-40B4-BE49-F238E27FC236}">
                <a16:creationId xmlns:a16="http://schemas.microsoft.com/office/drawing/2014/main" id="{B8407CA5-188F-48F4-A64C-DAEC6151D709}"/>
              </a:ext>
            </a:extLst>
          </p:cNvPr>
          <p:cNvSpPr txBox="1"/>
          <p:nvPr/>
        </p:nvSpPr>
        <p:spPr>
          <a:xfrm>
            <a:off x="9142404" y="3166966"/>
            <a:ext cx="2338939" cy="523220"/>
          </a:xfrm>
          <a:prstGeom prst="rect">
            <a:avLst/>
          </a:prstGeom>
          <a:noFill/>
        </p:spPr>
        <p:txBody>
          <a:bodyPr wrap="square" rtlCol="0">
            <a:spAutoFit/>
          </a:bodyPr>
          <a:lstStyle/>
          <a:p>
            <a:r>
              <a:rPr lang="en-US" sz="2800" dirty="0">
                <a:solidFill>
                  <a:srgbClr val="4472C4"/>
                </a:solidFill>
              </a:rPr>
              <a:t>Prior term</a:t>
            </a:r>
            <a:endParaRPr lang="en-IL" sz="2800" dirty="0">
              <a:solidFill>
                <a:srgbClr val="4472C4"/>
              </a:solidFill>
            </a:endParaRPr>
          </a:p>
        </p:txBody>
      </p:sp>
      <p:pic>
        <p:nvPicPr>
          <p:cNvPr id="13" name="Picture 12">
            <a:extLst>
              <a:ext uri="{FF2B5EF4-FFF2-40B4-BE49-F238E27FC236}">
                <a16:creationId xmlns:a16="http://schemas.microsoft.com/office/drawing/2014/main" id="{C8F971FD-5C8E-4960-8225-4A091B1402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86950" y="4571137"/>
            <a:ext cx="1493856" cy="348205"/>
          </a:xfrm>
          <a:prstGeom prst="rect">
            <a:avLst/>
          </a:prstGeom>
        </p:spPr>
      </p:pic>
      <p:pic>
        <p:nvPicPr>
          <p:cNvPr id="25" name="Picture 24">
            <a:extLst>
              <a:ext uri="{FF2B5EF4-FFF2-40B4-BE49-F238E27FC236}">
                <a16:creationId xmlns:a16="http://schemas.microsoft.com/office/drawing/2014/main" id="{7D261A5B-D722-494E-8F74-46549F60EDC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72653" y="5003156"/>
            <a:ext cx="1204037" cy="348205"/>
          </a:xfrm>
          <a:prstGeom prst="rect">
            <a:avLst/>
          </a:prstGeom>
        </p:spPr>
      </p:pic>
    </p:spTree>
    <p:extLst>
      <p:ext uri="{BB962C8B-B14F-4D97-AF65-F5344CB8AC3E}">
        <p14:creationId xmlns:p14="http://schemas.microsoft.com/office/powerpoint/2010/main" val="2113152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DD0C-3EF8-4F25-9159-B65D3E1501BA}"/>
              </a:ext>
            </a:extLst>
          </p:cNvPr>
          <p:cNvSpPr>
            <a:spLocks noGrp="1"/>
          </p:cNvSpPr>
          <p:nvPr>
            <p:ph type="title"/>
          </p:nvPr>
        </p:nvSpPr>
        <p:spPr/>
        <p:txBody>
          <a:bodyPr/>
          <a:lstStyle/>
          <a:p>
            <a:r>
              <a:rPr lang="en-US" dirty="0"/>
              <a:t>Use-case: accelerated MRI reconstruction</a:t>
            </a:r>
            <a:endParaRPr lang="en-IL" dirty="0"/>
          </a:p>
        </p:txBody>
      </p:sp>
      <p:pic>
        <p:nvPicPr>
          <p:cNvPr id="6" name="Content Placeholder 5 1">
            <a:extLst>
              <a:ext uri="{FF2B5EF4-FFF2-40B4-BE49-F238E27FC236}">
                <a16:creationId xmlns:a16="http://schemas.microsoft.com/office/drawing/2014/main" id="{19096A3B-C00E-4067-8AFD-73C1AA49161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2149"/>
          <a:stretch/>
        </p:blipFill>
        <p:spPr>
          <a:xfrm>
            <a:off x="1725438" y="1528060"/>
            <a:ext cx="4229349" cy="1786856"/>
          </a:xfrm>
        </p:spPr>
      </p:pic>
      <p:sp>
        <p:nvSpPr>
          <p:cNvPr id="4" name="Slide Number Placeholder 3">
            <a:extLst>
              <a:ext uri="{FF2B5EF4-FFF2-40B4-BE49-F238E27FC236}">
                <a16:creationId xmlns:a16="http://schemas.microsoft.com/office/drawing/2014/main" id="{9DB7A831-8CA3-45B9-B0A9-D6DF8C16089E}"/>
              </a:ext>
            </a:extLst>
          </p:cNvPr>
          <p:cNvSpPr>
            <a:spLocks noGrp="1"/>
          </p:cNvSpPr>
          <p:nvPr>
            <p:ph type="sldNum" sz="quarter" idx="12"/>
          </p:nvPr>
        </p:nvSpPr>
        <p:spPr/>
        <p:txBody>
          <a:bodyPr/>
          <a:lstStyle/>
          <a:p>
            <a:fld id="{2A5C1754-37C8-4D93-ACFF-2B88A1956EA6}" type="slidenum">
              <a:rPr lang="en-IL" smtClean="0"/>
              <a:t>12</a:t>
            </a:fld>
            <a:endParaRPr lang="en-IL"/>
          </a:p>
        </p:txBody>
      </p:sp>
      <p:sp>
        <p:nvSpPr>
          <p:cNvPr id="8" name="Rectangle 7">
            <a:extLst>
              <a:ext uri="{FF2B5EF4-FFF2-40B4-BE49-F238E27FC236}">
                <a16:creationId xmlns:a16="http://schemas.microsoft.com/office/drawing/2014/main" id="{9F7E115E-C511-4AFE-913D-4ECA32172CDB}"/>
              </a:ext>
            </a:extLst>
          </p:cNvPr>
          <p:cNvSpPr/>
          <p:nvPr/>
        </p:nvSpPr>
        <p:spPr>
          <a:xfrm>
            <a:off x="1855315" y="4680795"/>
            <a:ext cx="264832" cy="238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F967F37A-EE50-49A4-A7AC-7DBD47F0C32B}"/>
              </a:ext>
            </a:extLst>
          </p:cNvPr>
          <p:cNvSpPr/>
          <p:nvPr/>
        </p:nvSpPr>
        <p:spPr>
          <a:xfrm>
            <a:off x="448888" y="4687208"/>
            <a:ext cx="118833" cy="238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36" name="Group 35">
            <a:extLst>
              <a:ext uri="{FF2B5EF4-FFF2-40B4-BE49-F238E27FC236}">
                <a16:creationId xmlns:a16="http://schemas.microsoft.com/office/drawing/2014/main" id="{CD88616E-3F15-4B04-AC40-046CAE813AE2}"/>
              </a:ext>
            </a:extLst>
          </p:cNvPr>
          <p:cNvGrpSpPr/>
          <p:nvPr/>
        </p:nvGrpSpPr>
        <p:grpSpPr>
          <a:xfrm>
            <a:off x="4769892" y="4054907"/>
            <a:ext cx="2545232" cy="1616131"/>
            <a:chOff x="4769892" y="4054907"/>
            <a:chExt cx="2545232" cy="1616131"/>
          </a:xfrm>
        </p:grpSpPr>
        <p:pic>
          <p:nvPicPr>
            <p:cNvPr id="16" name="Content Placeholder 5 2">
              <a:extLst>
                <a:ext uri="{FF2B5EF4-FFF2-40B4-BE49-F238E27FC236}">
                  <a16:creationId xmlns:a16="http://schemas.microsoft.com/office/drawing/2014/main" id="{4ECC9C85-C81A-4023-9E2E-EF95F0ED73F1}"/>
                </a:ext>
              </a:extLst>
            </p:cNvPr>
            <p:cNvPicPr>
              <a:picLocks noChangeAspect="1"/>
            </p:cNvPicPr>
            <p:nvPr/>
          </p:nvPicPr>
          <p:blipFill rotWithShape="1">
            <a:blip r:embed="rId3">
              <a:extLst>
                <a:ext uri="{28A0092B-C50C-407E-A947-70E740481C1C}">
                  <a14:useLocalDpi xmlns:a14="http://schemas.microsoft.com/office/drawing/2010/main" val="0"/>
                </a:ext>
              </a:extLst>
            </a:blip>
            <a:srcRect l="1589" t="4833" r="79788"/>
            <a:stretch/>
          </p:blipFill>
          <p:spPr>
            <a:xfrm>
              <a:off x="4769892" y="4054907"/>
              <a:ext cx="1272616" cy="1616131"/>
            </a:xfrm>
            <a:prstGeom prst="rect">
              <a:avLst/>
            </a:prstGeom>
          </p:spPr>
        </p:pic>
        <p:pic>
          <p:nvPicPr>
            <p:cNvPr id="17" name="Content Placeholder 5 3">
              <a:extLst>
                <a:ext uri="{FF2B5EF4-FFF2-40B4-BE49-F238E27FC236}">
                  <a16:creationId xmlns:a16="http://schemas.microsoft.com/office/drawing/2014/main" id="{C1AB8174-D78A-4326-9BBC-FA74BA117836}"/>
                </a:ext>
              </a:extLst>
            </p:cNvPr>
            <p:cNvPicPr>
              <a:picLocks noChangeAspect="1"/>
            </p:cNvPicPr>
            <p:nvPr/>
          </p:nvPicPr>
          <p:blipFill rotWithShape="1">
            <a:blip r:embed="rId3">
              <a:extLst>
                <a:ext uri="{28A0092B-C50C-407E-A947-70E740481C1C}">
                  <a14:useLocalDpi xmlns:a14="http://schemas.microsoft.com/office/drawing/2010/main" val="0"/>
                </a:ext>
              </a:extLst>
            </a:blip>
            <a:srcRect l="79518" t="6474" r="1858" b="16413"/>
            <a:stretch/>
          </p:blipFill>
          <p:spPr>
            <a:xfrm>
              <a:off x="6042508" y="4083201"/>
              <a:ext cx="1272616" cy="1309526"/>
            </a:xfrm>
            <a:prstGeom prst="rect">
              <a:avLst/>
            </a:prstGeom>
          </p:spPr>
        </p:pic>
      </p:grpSp>
      <p:sp>
        <p:nvSpPr>
          <p:cNvPr id="31" name="Rectangle 30">
            <a:extLst>
              <a:ext uri="{FF2B5EF4-FFF2-40B4-BE49-F238E27FC236}">
                <a16:creationId xmlns:a16="http://schemas.microsoft.com/office/drawing/2014/main" id="{9B6368AC-E2CE-4CD0-B8E8-E5A1C953C038}"/>
              </a:ext>
            </a:extLst>
          </p:cNvPr>
          <p:cNvSpPr/>
          <p:nvPr/>
        </p:nvSpPr>
        <p:spPr>
          <a:xfrm>
            <a:off x="9860820" y="4576837"/>
            <a:ext cx="264832" cy="238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37" name="Group 36">
            <a:extLst>
              <a:ext uri="{FF2B5EF4-FFF2-40B4-BE49-F238E27FC236}">
                <a16:creationId xmlns:a16="http://schemas.microsoft.com/office/drawing/2014/main" id="{721F1000-F414-4C4B-9FC4-1BB937BB1926}"/>
              </a:ext>
            </a:extLst>
          </p:cNvPr>
          <p:cNvGrpSpPr/>
          <p:nvPr/>
        </p:nvGrpSpPr>
        <p:grpSpPr>
          <a:xfrm>
            <a:off x="478187" y="3966244"/>
            <a:ext cx="10486301" cy="1786856"/>
            <a:chOff x="478187" y="3966244"/>
            <a:chExt cx="10486301" cy="1786856"/>
          </a:xfrm>
        </p:grpSpPr>
        <p:pic>
          <p:nvPicPr>
            <p:cNvPr id="7" name="Content Placeholder 5 4">
              <a:extLst>
                <a:ext uri="{FF2B5EF4-FFF2-40B4-BE49-F238E27FC236}">
                  <a16:creationId xmlns:a16="http://schemas.microsoft.com/office/drawing/2014/main" id="{9EB5862E-2438-46E7-B307-49C314BF38A8}"/>
                </a:ext>
              </a:extLst>
            </p:cNvPr>
            <p:cNvPicPr>
              <a:picLocks noChangeAspect="1"/>
            </p:cNvPicPr>
            <p:nvPr/>
          </p:nvPicPr>
          <p:blipFill rotWithShape="1">
            <a:blip r:embed="rId3">
              <a:extLst>
                <a:ext uri="{28A0092B-C50C-407E-A947-70E740481C1C}">
                  <a14:useLocalDpi xmlns:a14="http://schemas.microsoft.com/office/drawing/2010/main" val="0"/>
                </a:ext>
              </a:extLst>
            </a:blip>
            <a:srcRect l="35886" r="42853"/>
            <a:stretch/>
          </p:blipFill>
          <p:spPr>
            <a:xfrm>
              <a:off x="478187" y="4054907"/>
              <a:ext cx="1452795" cy="1698193"/>
            </a:xfrm>
            <a:prstGeom prst="rect">
              <a:avLst/>
            </a:prstGeom>
          </p:spPr>
        </p:pic>
        <p:pic>
          <p:nvPicPr>
            <p:cNvPr id="12" name="Content Placeholder 5 5">
              <a:extLst>
                <a:ext uri="{FF2B5EF4-FFF2-40B4-BE49-F238E27FC236}">
                  <a16:creationId xmlns:a16="http://schemas.microsoft.com/office/drawing/2014/main" id="{826F8A96-54F8-4075-ABCB-A844AD92B6A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79530" t="6556" r="1846" b="15972"/>
            <a:stretch/>
          </p:blipFill>
          <p:spPr>
            <a:xfrm>
              <a:off x="1900715" y="4164037"/>
              <a:ext cx="1272616" cy="1315617"/>
            </a:xfrm>
            <a:prstGeom prst="rect">
              <a:avLst/>
            </a:prstGeom>
          </p:spPr>
        </p:pic>
        <p:pic>
          <p:nvPicPr>
            <p:cNvPr id="15" name="Content Placeholder 5 6">
              <a:extLst>
                <a:ext uri="{FF2B5EF4-FFF2-40B4-BE49-F238E27FC236}">
                  <a16:creationId xmlns:a16="http://schemas.microsoft.com/office/drawing/2014/main" id="{61DA8109-61F1-4487-BFD9-2444D8F67F35}"/>
                </a:ext>
              </a:extLst>
            </p:cNvPr>
            <p:cNvPicPr>
              <a:picLocks noChangeAspect="1"/>
            </p:cNvPicPr>
            <p:nvPr/>
          </p:nvPicPr>
          <p:blipFill rotWithShape="1">
            <a:blip r:embed="rId3">
              <a:extLst>
                <a:ext uri="{28A0092B-C50C-407E-A947-70E740481C1C}">
                  <a14:useLocalDpi xmlns:a14="http://schemas.microsoft.com/office/drawing/2010/main" val="0"/>
                </a:ext>
              </a:extLst>
            </a:blip>
            <a:srcRect l="56214" t="14204" r="20421" b="22529"/>
            <a:stretch/>
          </p:blipFill>
          <p:spPr>
            <a:xfrm>
              <a:off x="3173331" y="4262840"/>
              <a:ext cx="1596561" cy="1074412"/>
            </a:xfrm>
            <a:prstGeom prst="rect">
              <a:avLst/>
            </a:prstGeom>
          </p:spPr>
        </p:pic>
        <p:pic>
          <p:nvPicPr>
            <p:cNvPr id="18" name="Content Placeholder 5 7">
              <a:extLst>
                <a:ext uri="{FF2B5EF4-FFF2-40B4-BE49-F238E27FC236}">
                  <a16:creationId xmlns:a16="http://schemas.microsoft.com/office/drawing/2014/main" id="{3CDD9F28-FB9B-48BA-B663-937089E3CCEB}"/>
                </a:ext>
              </a:extLst>
            </p:cNvPr>
            <p:cNvPicPr>
              <a:picLocks noChangeAspect="1"/>
            </p:cNvPicPr>
            <p:nvPr/>
          </p:nvPicPr>
          <p:blipFill rotWithShape="1">
            <a:blip r:embed="rId3">
              <a:extLst>
                <a:ext uri="{28A0092B-C50C-407E-A947-70E740481C1C}">
                  <a14:useLocalDpi xmlns:a14="http://schemas.microsoft.com/office/drawing/2010/main" val="0"/>
                </a:ext>
              </a:extLst>
            </a:blip>
            <a:srcRect l="20962" r="62880" b="16388"/>
            <a:stretch/>
          </p:blipFill>
          <p:spPr>
            <a:xfrm>
              <a:off x="7315124" y="3972846"/>
              <a:ext cx="1104133" cy="1419882"/>
            </a:xfrm>
            <a:prstGeom prst="rect">
              <a:avLst/>
            </a:prstGeom>
          </p:spPr>
        </p:pic>
        <p:pic>
          <p:nvPicPr>
            <p:cNvPr id="30" name="Content Placeholder 5 8">
              <a:extLst>
                <a:ext uri="{FF2B5EF4-FFF2-40B4-BE49-F238E27FC236}">
                  <a16:creationId xmlns:a16="http://schemas.microsoft.com/office/drawing/2014/main" id="{BDCDE562-D3B6-424D-B55F-E3566DC28371}"/>
                </a:ext>
              </a:extLst>
            </p:cNvPr>
            <p:cNvPicPr>
              <a:picLocks noChangeAspect="1"/>
            </p:cNvPicPr>
            <p:nvPr/>
          </p:nvPicPr>
          <p:blipFill rotWithShape="1">
            <a:blip r:embed="rId3">
              <a:extLst>
                <a:ext uri="{28A0092B-C50C-407E-A947-70E740481C1C}">
                  <a14:useLocalDpi xmlns:a14="http://schemas.microsoft.com/office/drawing/2010/main" val="0"/>
                </a:ext>
              </a:extLst>
            </a:blip>
            <a:srcRect l="34943" r="42853"/>
            <a:stretch/>
          </p:blipFill>
          <p:spPr>
            <a:xfrm>
              <a:off x="8250924" y="3966244"/>
              <a:ext cx="1517230" cy="1698193"/>
            </a:xfrm>
            <a:prstGeom prst="rect">
              <a:avLst/>
            </a:prstGeom>
          </p:spPr>
        </p:pic>
        <p:pic>
          <p:nvPicPr>
            <p:cNvPr id="33" name="Content Placeholder 5 9">
              <a:extLst>
                <a:ext uri="{FF2B5EF4-FFF2-40B4-BE49-F238E27FC236}">
                  <a16:creationId xmlns:a16="http://schemas.microsoft.com/office/drawing/2014/main" id="{96C5EEFC-ABED-4A13-9514-A3E7DE61E32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79530" t="6556" r="1846" b="15972"/>
            <a:stretch/>
          </p:blipFill>
          <p:spPr>
            <a:xfrm>
              <a:off x="9691872" y="4077110"/>
              <a:ext cx="1272616" cy="1315617"/>
            </a:xfrm>
            <a:prstGeom prst="rect">
              <a:avLst/>
            </a:prstGeom>
          </p:spPr>
        </p:pic>
      </p:grpSp>
      <p:pic>
        <p:nvPicPr>
          <p:cNvPr id="39" name="Picture 38">
            <a:extLst>
              <a:ext uri="{FF2B5EF4-FFF2-40B4-BE49-F238E27FC236}">
                <a16:creationId xmlns:a16="http://schemas.microsoft.com/office/drawing/2014/main" id="{14225931-74AC-4DEF-BE08-ED9F03EDE38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346629" y="3339426"/>
            <a:ext cx="3997453" cy="355108"/>
          </a:xfrm>
          <a:prstGeom prst="rect">
            <a:avLst/>
          </a:prstGeom>
          <a:ln w="57150">
            <a:solidFill>
              <a:srgbClr val="002060"/>
            </a:solidFill>
          </a:ln>
        </p:spPr>
      </p:pic>
      <p:sp>
        <p:nvSpPr>
          <p:cNvPr id="40" name="Rectangle 39">
            <a:extLst>
              <a:ext uri="{FF2B5EF4-FFF2-40B4-BE49-F238E27FC236}">
                <a16:creationId xmlns:a16="http://schemas.microsoft.com/office/drawing/2014/main" id="{35107E72-4993-4947-B9A0-44B8B8E282AE}"/>
              </a:ext>
            </a:extLst>
          </p:cNvPr>
          <p:cNvSpPr/>
          <p:nvPr/>
        </p:nvSpPr>
        <p:spPr>
          <a:xfrm>
            <a:off x="101600" y="4548931"/>
            <a:ext cx="466121" cy="37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41" name="Picture 40">
            <a:extLst>
              <a:ext uri="{FF2B5EF4-FFF2-40B4-BE49-F238E27FC236}">
                <a16:creationId xmlns:a16="http://schemas.microsoft.com/office/drawing/2014/main" id="{03A23C99-0B32-458A-B263-6753619BE32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60524" t="-17641"/>
          <a:stretch/>
        </p:blipFill>
        <p:spPr>
          <a:xfrm>
            <a:off x="8592031" y="3701949"/>
            <a:ext cx="1143671" cy="302766"/>
          </a:xfrm>
          <a:prstGeom prst="rect">
            <a:avLst/>
          </a:prstGeom>
        </p:spPr>
      </p:pic>
      <p:pic>
        <p:nvPicPr>
          <p:cNvPr id="42" name="Picture 41">
            <a:extLst>
              <a:ext uri="{FF2B5EF4-FFF2-40B4-BE49-F238E27FC236}">
                <a16:creationId xmlns:a16="http://schemas.microsoft.com/office/drawing/2014/main" id="{663CACA7-E945-43B8-B7B5-BEA244A06272}"/>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93629" b="-4504"/>
          <a:stretch/>
        </p:blipFill>
        <p:spPr>
          <a:xfrm>
            <a:off x="10442743" y="3710411"/>
            <a:ext cx="184585" cy="268955"/>
          </a:xfrm>
          <a:prstGeom prst="rect">
            <a:avLst/>
          </a:prstGeom>
        </p:spPr>
      </p:pic>
      <p:pic>
        <p:nvPicPr>
          <p:cNvPr id="22" name="Picture 2" descr="The detail of the Cartesian undersampling mask employed in this work. Note that the mask can be seen as a 3D volume indexed by $(k_x,k_y,t)$. For each image frame $t$, we fully sample along k_x-axis and undersample in k_y direction. We always acquire the 8 central lines and the remaining lines are sampled according to a zero-mean Gaussian distribution with the tail that is marginally offset so it will never reach zero.">
            <a:extLst>
              <a:ext uri="{FF2B5EF4-FFF2-40B4-BE49-F238E27FC236}">
                <a16:creationId xmlns:a16="http://schemas.microsoft.com/office/drawing/2014/main" id="{39B96161-0FFA-4578-9311-A9825004B27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260" r="66088" b="8882"/>
          <a:stretch/>
        </p:blipFill>
        <p:spPr bwMode="auto">
          <a:xfrm>
            <a:off x="3281705" y="3050900"/>
            <a:ext cx="746170" cy="7824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The detail of the Cartesian undersampling mask employed in this work. Note that the mask can be seen as a 3D volume indexed by $(k_x,k_y,t)$. For each image frame $t$, we fully sample along k_x-axis and undersample in k_y direction. We always acquire the 8 central lines and the remaining lines are sampled according to a zero-mean Gaussian distribution with the tail that is marginally offset so it will never reach zero.">
            <a:extLst>
              <a:ext uri="{FF2B5EF4-FFF2-40B4-BE49-F238E27FC236}">
                <a16:creationId xmlns:a16="http://schemas.microsoft.com/office/drawing/2014/main" id="{E7D6B2F8-71A1-4D62-931D-65E5850FC30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260" r="66088" b="8882"/>
          <a:stretch/>
        </p:blipFill>
        <p:spPr bwMode="auto">
          <a:xfrm>
            <a:off x="7491611" y="5435954"/>
            <a:ext cx="746170" cy="7824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151934E-218D-4C79-97C3-C712D6B538BA}"/>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63735" t="-17641" r="29792" b="3658"/>
          <a:stretch/>
        </p:blipFill>
        <p:spPr>
          <a:xfrm>
            <a:off x="7737230" y="6180955"/>
            <a:ext cx="187569" cy="293350"/>
          </a:xfrm>
          <a:prstGeom prst="rect">
            <a:avLst/>
          </a:prstGeom>
        </p:spPr>
      </p:pic>
      <p:pic>
        <p:nvPicPr>
          <p:cNvPr id="26" name="Content Placeholder 5 1">
            <a:extLst>
              <a:ext uri="{FF2B5EF4-FFF2-40B4-BE49-F238E27FC236}">
                <a16:creationId xmlns:a16="http://schemas.microsoft.com/office/drawing/2014/main" id="{E16D6126-4DDC-4BB7-BA21-ABB7FC12E57F}"/>
              </a:ext>
            </a:extLst>
          </p:cNvPr>
          <p:cNvPicPr>
            <a:picLocks noChangeAspect="1"/>
          </p:cNvPicPr>
          <p:nvPr/>
        </p:nvPicPr>
        <p:blipFill rotWithShape="1">
          <a:blip r:embed="rId3">
            <a:extLst>
              <a:ext uri="{28A0092B-C50C-407E-A947-70E740481C1C}">
                <a14:useLocalDpi xmlns:a14="http://schemas.microsoft.com/office/drawing/2010/main" val="0"/>
              </a:ext>
            </a:extLst>
          </a:blip>
          <a:srcRect l="56061"/>
          <a:stretch/>
        </p:blipFill>
        <p:spPr>
          <a:xfrm>
            <a:off x="7178959" y="1480994"/>
            <a:ext cx="3212265" cy="1786856"/>
          </a:xfrm>
          <a:prstGeom prst="rect">
            <a:avLst/>
          </a:prstGeom>
        </p:spPr>
      </p:pic>
      <p:pic>
        <p:nvPicPr>
          <p:cNvPr id="27" name="Content Placeholder 5 5">
            <a:extLst>
              <a:ext uri="{FF2B5EF4-FFF2-40B4-BE49-F238E27FC236}">
                <a16:creationId xmlns:a16="http://schemas.microsoft.com/office/drawing/2014/main" id="{87B6FBDF-3E04-4B86-A658-6F7221857BF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79530" t="6556" r="1846" b="15972"/>
          <a:stretch/>
        </p:blipFill>
        <p:spPr>
          <a:xfrm>
            <a:off x="5826321" y="1642956"/>
            <a:ext cx="1352638" cy="1376180"/>
          </a:xfrm>
          <a:prstGeom prst="rect">
            <a:avLst/>
          </a:prstGeom>
        </p:spPr>
      </p:pic>
      <p:pic>
        <p:nvPicPr>
          <p:cNvPr id="28" name="Picture 27">
            <a:extLst>
              <a:ext uri="{FF2B5EF4-FFF2-40B4-BE49-F238E27FC236}">
                <a16:creationId xmlns:a16="http://schemas.microsoft.com/office/drawing/2014/main" id="{AD43B790-C966-460D-AD08-7FC04EF1C7EC}"/>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63735" t="-17641" r="29792" b="3658"/>
          <a:stretch/>
        </p:blipFill>
        <p:spPr>
          <a:xfrm>
            <a:off x="3565151" y="3795501"/>
            <a:ext cx="187569" cy="293350"/>
          </a:xfrm>
          <a:prstGeom prst="rect">
            <a:avLst/>
          </a:prstGeom>
        </p:spPr>
      </p:pic>
      <p:sp>
        <p:nvSpPr>
          <p:cNvPr id="3" name="Rectangle 2">
            <a:extLst>
              <a:ext uri="{FF2B5EF4-FFF2-40B4-BE49-F238E27FC236}">
                <a16:creationId xmlns:a16="http://schemas.microsoft.com/office/drawing/2014/main" id="{734D037F-1C49-464A-A206-B02A259E3251}"/>
              </a:ext>
            </a:extLst>
          </p:cNvPr>
          <p:cNvSpPr/>
          <p:nvPr/>
        </p:nvSpPr>
        <p:spPr>
          <a:xfrm>
            <a:off x="7033647" y="3050900"/>
            <a:ext cx="312982" cy="21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2" name="Picture 31">
            <a:extLst>
              <a:ext uri="{FF2B5EF4-FFF2-40B4-BE49-F238E27FC236}">
                <a16:creationId xmlns:a16="http://schemas.microsoft.com/office/drawing/2014/main" id="{4BB99A9D-2819-4567-A167-6002280D4365}"/>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60524" t="-17641"/>
          <a:stretch/>
        </p:blipFill>
        <p:spPr>
          <a:xfrm>
            <a:off x="4746010" y="3186139"/>
            <a:ext cx="1143671" cy="302766"/>
          </a:xfrm>
          <a:prstGeom prst="rect">
            <a:avLst/>
          </a:prstGeom>
        </p:spPr>
      </p:pic>
      <p:pic>
        <p:nvPicPr>
          <p:cNvPr id="34" name="Picture 33">
            <a:extLst>
              <a:ext uri="{FF2B5EF4-FFF2-40B4-BE49-F238E27FC236}">
                <a16:creationId xmlns:a16="http://schemas.microsoft.com/office/drawing/2014/main" id="{79F81EEF-7FB2-4A6D-8304-BEE9892A4C1C}"/>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93629" b="-4504"/>
          <a:stretch/>
        </p:blipFill>
        <p:spPr>
          <a:xfrm>
            <a:off x="6596722" y="3194601"/>
            <a:ext cx="184585" cy="268955"/>
          </a:xfrm>
          <a:prstGeom prst="rect">
            <a:avLst/>
          </a:prstGeom>
        </p:spPr>
      </p:pic>
      <p:pic>
        <p:nvPicPr>
          <p:cNvPr id="13" name="Picture 12">
            <a:extLst>
              <a:ext uri="{FF2B5EF4-FFF2-40B4-BE49-F238E27FC236}">
                <a16:creationId xmlns:a16="http://schemas.microsoft.com/office/drawing/2014/main" id="{AC6F4358-0440-4A30-99C1-1843C4DC1AE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66122" y="3603682"/>
            <a:ext cx="2821156" cy="221157"/>
          </a:xfrm>
          <a:prstGeom prst="rect">
            <a:avLst/>
          </a:prstGeom>
        </p:spPr>
      </p:pic>
      <p:pic>
        <p:nvPicPr>
          <p:cNvPr id="14" name="Picture 13">
            <a:extLst>
              <a:ext uri="{FF2B5EF4-FFF2-40B4-BE49-F238E27FC236}">
                <a16:creationId xmlns:a16="http://schemas.microsoft.com/office/drawing/2014/main" id="{52AFC375-D041-4142-B517-4FBD0A950E42}"/>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337366" y="2074368"/>
            <a:ext cx="258391" cy="312789"/>
          </a:xfrm>
          <a:prstGeom prst="rect">
            <a:avLst/>
          </a:prstGeom>
        </p:spPr>
      </p:pic>
      <p:pic>
        <p:nvPicPr>
          <p:cNvPr id="38" name="Picture 37">
            <a:extLst>
              <a:ext uri="{FF2B5EF4-FFF2-40B4-BE49-F238E27FC236}">
                <a16:creationId xmlns:a16="http://schemas.microsoft.com/office/drawing/2014/main" id="{0BB2C460-7F9D-4B62-B977-E81D4F7A6DBD}"/>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6612432" y="5514643"/>
            <a:ext cx="258391" cy="312789"/>
          </a:xfrm>
          <a:prstGeom prst="rect">
            <a:avLst/>
          </a:prstGeom>
        </p:spPr>
      </p:pic>
      <p:pic>
        <p:nvPicPr>
          <p:cNvPr id="43" name="Picture 42">
            <a:extLst>
              <a:ext uri="{FF2B5EF4-FFF2-40B4-BE49-F238E27FC236}">
                <a16:creationId xmlns:a16="http://schemas.microsoft.com/office/drawing/2014/main" id="{79D65EA0-B667-43A4-BEF3-AF6651D1A335}"/>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82424" t="-17642" r="5513" b="-14350"/>
          <a:stretch/>
        </p:blipFill>
        <p:spPr>
          <a:xfrm>
            <a:off x="2378472" y="3215509"/>
            <a:ext cx="349519" cy="339699"/>
          </a:xfrm>
          <a:prstGeom prst="rect">
            <a:avLst/>
          </a:prstGeom>
        </p:spPr>
      </p:pic>
      <p:pic>
        <p:nvPicPr>
          <p:cNvPr id="46" name="Content Placeholder 5 3">
            <a:extLst>
              <a:ext uri="{FF2B5EF4-FFF2-40B4-BE49-F238E27FC236}">
                <a16:creationId xmlns:a16="http://schemas.microsoft.com/office/drawing/2014/main" id="{2ED050DB-ED02-46DD-B340-8D86EA03D695}"/>
              </a:ext>
            </a:extLst>
          </p:cNvPr>
          <p:cNvPicPr>
            <a:picLocks noChangeAspect="1"/>
          </p:cNvPicPr>
          <p:nvPr/>
        </p:nvPicPr>
        <p:blipFill rotWithShape="1">
          <a:blip r:embed="rId3">
            <a:extLst>
              <a:ext uri="{28A0092B-C50C-407E-A947-70E740481C1C}">
                <a14:useLocalDpi xmlns:a14="http://schemas.microsoft.com/office/drawing/2010/main" val="0"/>
              </a:ext>
            </a:extLst>
          </a:blip>
          <a:srcRect l="79518" t="6474" r="1858" b="16413"/>
          <a:stretch/>
        </p:blipFill>
        <p:spPr>
          <a:xfrm>
            <a:off x="458734" y="1640810"/>
            <a:ext cx="1355054" cy="1394355"/>
          </a:xfrm>
          <a:prstGeom prst="rect">
            <a:avLst/>
          </a:prstGeom>
        </p:spPr>
      </p:pic>
      <p:pic>
        <p:nvPicPr>
          <p:cNvPr id="47" name="Picture 46">
            <a:extLst>
              <a:ext uri="{FF2B5EF4-FFF2-40B4-BE49-F238E27FC236}">
                <a16:creationId xmlns:a16="http://schemas.microsoft.com/office/drawing/2014/main" id="{6D793E3A-4943-451D-9D98-B82844B9247D}"/>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l="89188" t="-17642" r="5513" b="-14350"/>
          <a:stretch/>
        </p:blipFill>
        <p:spPr>
          <a:xfrm>
            <a:off x="1076365" y="3215509"/>
            <a:ext cx="153531" cy="339699"/>
          </a:xfrm>
          <a:prstGeom prst="rect">
            <a:avLst/>
          </a:prstGeom>
        </p:spPr>
      </p:pic>
    </p:spTree>
    <p:extLst>
      <p:ext uri="{BB962C8B-B14F-4D97-AF65-F5344CB8AC3E}">
        <p14:creationId xmlns:p14="http://schemas.microsoft.com/office/powerpoint/2010/main" val="2972313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B292-DB55-49AD-B86F-771DC23FBDF2}"/>
              </a:ext>
            </a:extLst>
          </p:cNvPr>
          <p:cNvSpPr>
            <a:spLocks noGrp="1"/>
          </p:cNvSpPr>
          <p:nvPr>
            <p:ph type="title"/>
          </p:nvPr>
        </p:nvSpPr>
        <p:spPr/>
        <p:txBody>
          <a:bodyPr/>
          <a:lstStyle/>
          <a:p>
            <a:r>
              <a:rPr lang="en-US" dirty="0"/>
              <a:t>Experiment setting- inputs &amp; loss functions</a:t>
            </a:r>
            <a:endParaRPr lang="en-IL" dirty="0"/>
          </a:p>
        </p:txBody>
      </p:sp>
      <p:sp>
        <p:nvSpPr>
          <p:cNvPr id="3" name="Content Placeholder 2">
            <a:extLst>
              <a:ext uri="{FF2B5EF4-FFF2-40B4-BE49-F238E27FC236}">
                <a16:creationId xmlns:a16="http://schemas.microsoft.com/office/drawing/2014/main" id="{FE145059-E33F-4DDB-8036-BCB3F94760E3}"/>
              </a:ext>
            </a:extLst>
          </p:cNvPr>
          <p:cNvSpPr>
            <a:spLocks noGrp="1"/>
          </p:cNvSpPr>
          <p:nvPr>
            <p:ph idx="1"/>
          </p:nvPr>
        </p:nvSpPr>
        <p:spPr>
          <a:xfrm>
            <a:off x="836612" y="1773237"/>
            <a:ext cx="10515600" cy="4427537"/>
          </a:xfrm>
        </p:spPr>
        <p:txBody>
          <a:bodyPr/>
          <a:lstStyle/>
          <a:p>
            <a:r>
              <a:rPr lang="en-US" dirty="0"/>
              <a:t>Loss:</a:t>
            </a:r>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38A6D8E-81FC-49B8-AED4-387CAE1B8059}"/>
              </a:ext>
            </a:extLst>
          </p:cNvPr>
          <p:cNvSpPr>
            <a:spLocks noGrp="1"/>
          </p:cNvSpPr>
          <p:nvPr>
            <p:ph type="sldNum" sz="quarter" idx="12"/>
          </p:nvPr>
        </p:nvSpPr>
        <p:spPr/>
        <p:txBody>
          <a:bodyPr/>
          <a:lstStyle/>
          <a:p>
            <a:fld id="{2A5C1754-37C8-4D93-ACFF-2B88A1956EA6}" type="slidenum">
              <a:rPr lang="en-IL" smtClean="0"/>
              <a:t>13</a:t>
            </a:fld>
            <a:endParaRPr lang="en-IL"/>
          </a:p>
        </p:txBody>
      </p:sp>
      <p:pic>
        <p:nvPicPr>
          <p:cNvPr id="6" name="Picture 5">
            <a:extLst>
              <a:ext uri="{FF2B5EF4-FFF2-40B4-BE49-F238E27FC236}">
                <a16:creationId xmlns:a16="http://schemas.microsoft.com/office/drawing/2014/main" id="{882C6A1D-0C5D-44D5-8DF4-81AAA50744B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 r="9447" b="-23380"/>
          <a:stretch/>
        </p:blipFill>
        <p:spPr>
          <a:xfrm>
            <a:off x="725457" y="2679467"/>
            <a:ext cx="11120681" cy="483980"/>
          </a:xfrm>
          <a:prstGeom prst="rect">
            <a:avLst/>
          </a:prstGeom>
        </p:spPr>
      </p:pic>
      <p:sp>
        <p:nvSpPr>
          <p:cNvPr id="7" name="Rectangle 6">
            <a:extLst>
              <a:ext uri="{FF2B5EF4-FFF2-40B4-BE49-F238E27FC236}">
                <a16:creationId xmlns:a16="http://schemas.microsoft.com/office/drawing/2014/main" id="{F7C52DA5-73C4-4D19-B9E6-3E6FB6C5A0D7}"/>
              </a:ext>
            </a:extLst>
          </p:cNvPr>
          <p:cNvSpPr/>
          <p:nvPr/>
        </p:nvSpPr>
        <p:spPr>
          <a:xfrm>
            <a:off x="2381693" y="2424223"/>
            <a:ext cx="1924493" cy="8718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D58F3B64-16C7-482C-907C-64079553E879}"/>
              </a:ext>
            </a:extLst>
          </p:cNvPr>
          <p:cNvSpPr/>
          <p:nvPr/>
        </p:nvSpPr>
        <p:spPr>
          <a:xfrm>
            <a:off x="4713768" y="2427764"/>
            <a:ext cx="3547730" cy="87187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6E5DEACF-BD64-4C1C-821A-EB991260DD78}"/>
              </a:ext>
            </a:extLst>
          </p:cNvPr>
          <p:cNvSpPr/>
          <p:nvPr/>
        </p:nvSpPr>
        <p:spPr>
          <a:xfrm>
            <a:off x="8591106" y="2424223"/>
            <a:ext cx="3320915" cy="87187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60C1F220-FAC6-4599-A9F5-88A438BEB1C4}"/>
              </a:ext>
            </a:extLst>
          </p:cNvPr>
          <p:cNvSpPr txBox="1"/>
          <p:nvPr/>
        </p:nvSpPr>
        <p:spPr>
          <a:xfrm>
            <a:off x="2461436" y="3340611"/>
            <a:ext cx="1765005" cy="707886"/>
          </a:xfrm>
          <a:prstGeom prst="rect">
            <a:avLst/>
          </a:prstGeom>
          <a:noFill/>
        </p:spPr>
        <p:txBody>
          <a:bodyPr wrap="square" rtlCol="0">
            <a:spAutoFit/>
          </a:bodyPr>
          <a:lstStyle/>
          <a:p>
            <a:r>
              <a:rPr lang="en-US" sz="2000" dirty="0">
                <a:solidFill>
                  <a:srgbClr val="FF0000"/>
                </a:solidFill>
              </a:rPr>
              <a:t>Image domain fidelity term</a:t>
            </a:r>
            <a:endParaRPr lang="en-IL" sz="2000" dirty="0">
              <a:solidFill>
                <a:srgbClr val="FF0000"/>
              </a:solidFill>
            </a:endParaRPr>
          </a:p>
        </p:txBody>
      </p:sp>
      <p:sp>
        <p:nvSpPr>
          <p:cNvPr id="12" name="TextBox 11">
            <a:extLst>
              <a:ext uri="{FF2B5EF4-FFF2-40B4-BE49-F238E27FC236}">
                <a16:creationId xmlns:a16="http://schemas.microsoft.com/office/drawing/2014/main" id="{FA5B685B-BBA7-41F8-8E57-AD01CA821AF1}"/>
              </a:ext>
            </a:extLst>
          </p:cNvPr>
          <p:cNvSpPr txBox="1"/>
          <p:nvPr/>
        </p:nvSpPr>
        <p:spPr>
          <a:xfrm>
            <a:off x="5403294" y="3296093"/>
            <a:ext cx="1924493" cy="707886"/>
          </a:xfrm>
          <a:prstGeom prst="rect">
            <a:avLst/>
          </a:prstGeom>
          <a:noFill/>
        </p:spPr>
        <p:txBody>
          <a:bodyPr wrap="square" rtlCol="0">
            <a:spAutoFit/>
          </a:bodyPr>
          <a:lstStyle/>
          <a:p>
            <a:r>
              <a:rPr lang="en-US" sz="2000" dirty="0">
                <a:solidFill>
                  <a:srgbClr val="4472C4"/>
                </a:solidFill>
              </a:rPr>
              <a:t>K-space domain fidelity term</a:t>
            </a:r>
            <a:endParaRPr lang="en-IL" sz="2000" dirty="0">
              <a:solidFill>
                <a:srgbClr val="4472C4"/>
              </a:solidFill>
            </a:endParaRPr>
          </a:p>
        </p:txBody>
      </p:sp>
      <p:sp>
        <p:nvSpPr>
          <p:cNvPr id="13" name="TextBox 12">
            <a:extLst>
              <a:ext uri="{FF2B5EF4-FFF2-40B4-BE49-F238E27FC236}">
                <a16:creationId xmlns:a16="http://schemas.microsoft.com/office/drawing/2014/main" id="{47FED492-C2B7-40E4-8EE9-A07C29F833EF}"/>
              </a:ext>
            </a:extLst>
          </p:cNvPr>
          <p:cNvSpPr txBox="1"/>
          <p:nvPr/>
        </p:nvSpPr>
        <p:spPr>
          <a:xfrm>
            <a:off x="9040353" y="3317364"/>
            <a:ext cx="2120217" cy="400110"/>
          </a:xfrm>
          <a:prstGeom prst="rect">
            <a:avLst/>
          </a:prstGeom>
          <a:noFill/>
        </p:spPr>
        <p:txBody>
          <a:bodyPr wrap="square" rtlCol="0">
            <a:spAutoFit/>
          </a:bodyPr>
          <a:lstStyle/>
          <a:p>
            <a:r>
              <a:rPr lang="en-US" sz="2000" dirty="0">
                <a:solidFill>
                  <a:srgbClr val="00B050"/>
                </a:solidFill>
              </a:rPr>
              <a:t>Cycle consistency </a:t>
            </a:r>
            <a:endParaRPr lang="en-IL" sz="2000" dirty="0">
              <a:solidFill>
                <a:srgbClr val="00B050"/>
              </a:solidFill>
            </a:endParaRPr>
          </a:p>
        </p:txBody>
      </p:sp>
      <p:grpSp>
        <p:nvGrpSpPr>
          <p:cNvPr id="36" name="Group 35">
            <a:extLst>
              <a:ext uri="{FF2B5EF4-FFF2-40B4-BE49-F238E27FC236}">
                <a16:creationId xmlns:a16="http://schemas.microsoft.com/office/drawing/2014/main" id="{AB273987-16FA-4D62-B5BF-5841FEB68DCC}"/>
              </a:ext>
            </a:extLst>
          </p:cNvPr>
          <p:cNvGrpSpPr/>
          <p:nvPr/>
        </p:nvGrpSpPr>
        <p:grpSpPr>
          <a:xfrm>
            <a:off x="7121890" y="3885511"/>
            <a:ext cx="4341477" cy="2510555"/>
            <a:chOff x="3812749" y="4042391"/>
            <a:chExt cx="4341477" cy="2510555"/>
          </a:xfrm>
        </p:grpSpPr>
        <p:pic>
          <p:nvPicPr>
            <p:cNvPr id="14" name="Picture 13">
              <a:extLst>
                <a:ext uri="{FF2B5EF4-FFF2-40B4-BE49-F238E27FC236}">
                  <a16:creationId xmlns:a16="http://schemas.microsoft.com/office/drawing/2014/main" id="{E40AD513-F802-47AD-B3EF-36269C02FCE0}"/>
                </a:ext>
              </a:extLst>
            </p:cNvPr>
            <p:cNvPicPr>
              <a:picLocks noChangeAspect="1"/>
            </p:cNvPicPr>
            <p:nvPr/>
          </p:nvPicPr>
          <p:blipFill rotWithShape="1">
            <a:blip r:embed="rId4">
              <a:extLst>
                <a:ext uri="{28A0092B-C50C-407E-A947-70E740481C1C}">
                  <a14:useLocalDpi xmlns:a14="http://schemas.microsoft.com/office/drawing/2010/main" val="0"/>
                </a:ext>
              </a:extLst>
            </a:blip>
            <a:srcRect t="48124"/>
            <a:stretch/>
          </p:blipFill>
          <p:spPr>
            <a:xfrm>
              <a:off x="3812749" y="4042391"/>
              <a:ext cx="4341477" cy="2510555"/>
            </a:xfrm>
            <a:prstGeom prst="rect">
              <a:avLst/>
            </a:prstGeom>
          </p:spPr>
        </p:pic>
        <p:sp>
          <p:nvSpPr>
            <p:cNvPr id="31" name="Arc 30">
              <a:extLst>
                <a:ext uri="{FF2B5EF4-FFF2-40B4-BE49-F238E27FC236}">
                  <a16:creationId xmlns:a16="http://schemas.microsoft.com/office/drawing/2014/main" id="{B9EB61B0-165A-450F-A91B-75A57E4A1BB0}"/>
                </a:ext>
              </a:extLst>
            </p:cNvPr>
            <p:cNvSpPr/>
            <p:nvPr/>
          </p:nvSpPr>
          <p:spPr>
            <a:xfrm>
              <a:off x="4806400" y="4597712"/>
              <a:ext cx="2406113" cy="707886"/>
            </a:xfrm>
            <a:prstGeom prst="arc">
              <a:avLst>
                <a:gd name="adj1" fmla="val 10987333"/>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pic>
          <p:nvPicPr>
            <p:cNvPr id="32" name="Picture 31">
              <a:extLst>
                <a:ext uri="{FF2B5EF4-FFF2-40B4-BE49-F238E27FC236}">
                  <a16:creationId xmlns:a16="http://schemas.microsoft.com/office/drawing/2014/main" id="{EB4AF465-B765-40A6-A40C-64C5C015DDC5}"/>
                </a:ext>
              </a:extLst>
            </p:cNvPr>
            <p:cNvPicPr>
              <a:picLocks noChangeAspect="1"/>
            </p:cNvPicPr>
            <p:nvPr/>
          </p:nvPicPr>
          <p:blipFill rotWithShape="1">
            <a:blip r:embed="rId4">
              <a:extLst>
                <a:ext uri="{28A0092B-C50C-407E-A947-70E740481C1C}">
                  <a14:useLocalDpi xmlns:a14="http://schemas.microsoft.com/office/drawing/2010/main" val="0"/>
                </a:ext>
              </a:extLst>
            </a:blip>
            <a:srcRect l="42870" t="81985" r="42558" b="8015"/>
            <a:stretch/>
          </p:blipFill>
          <p:spPr>
            <a:xfrm>
              <a:off x="5689659" y="4256095"/>
              <a:ext cx="632638" cy="483980"/>
            </a:xfrm>
            <a:prstGeom prst="rect">
              <a:avLst/>
            </a:prstGeom>
          </p:spPr>
        </p:pic>
        <p:pic>
          <p:nvPicPr>
            <p:cNvPr id="18" name="Picture 17">
              <a:extLst>
                <a:ext uri="{FF2B5EF4-FFF2-40B4-BE49-F238E27FC236}">
                  <a16:creationId xmlns:a16="http://schemas.microsoft.com/office/drawing/2014/main" id="{715369CF-E37C-49CC-99A9-77AA87E0947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91023" y="4815178"/>
              <a:ext cx="114739" cy="136477"/>
            </a:xfrm>
            <a:prstGeom prst="rect">
              <a:avLst/>
            </a:prstGeom>
          </p:spPr>
        </p:pic>
        <p:sp>
          <p:nvSpPr>
            <p:cNvPr id="19" name="Oval 18">
              <a:extLst>
                <a:ext uri="{FF2B5EF4-FFF2-40B4-BE49-F238E27FC236}">
                  <a16:creationId xmlns:a16="http://schemas.microsoft.com/office/drawing/2014/main" id="{7DBAF8C0-19A8-4A28-9E5F-47FBD81EAD86}"/>
                </a:ext>
              </a:extLst>
            </p:cNvPr>
            <p:cNvSpPr/>
            <p:nvPr/>
          </p:nvSpPr>
          <p:spPr>
            <a:xfrm>
              <a:off x="4691023" y="4994836"/>
              <a:ext cx="90261" cy="85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5" name="Freeform: Shape 34">
              <a:extLst>
                <a:ext uri="{FF2B5EF4-FFF2-40B4-BE49-F238E27FC236}">
                  <a16:creationId xmlns:a16="http://schemas.microsoft.com/office/drawing/2014/main" id="{C3C7C53A-39D2-4765-8095-F931EC1AFA8E}"/>
                </a:ext>
              </a:extLst>
            </p:cNvPr>
            <p:cNvSpPr/>
            <p:nvPr/>
          </p:nvSpPr>
          <p:spPr>
            <a:xfrm rot="605633">
              <a:off x="4654464" y="5083851"/>
              <a:ext cx="64994" cy="289573"/>
            </a:xfrm>
            <a:custGeom>
              <a:avLst/>
              <a:gdLst>
                <a:gd name="connsiteX0" fmla="*/ 201748 w 201748"/>
                <a:gd name="connsiteY0" fmla="*/ 0 h 722376"/>
                <a:gd name="connsiteX1" fmla="*/ 156028 w 201748"/>
                <a:gd name="connsiteY1" fmla="*/ 9144 h 722376"/>
                <a:gd name="connsiteX2" fmla="*/ 137740 w 201748"/>
                <a:gd name="connsiteY2" fmla="*/ 36576 h 722376"/>
                <a:gd name="connsiteX3" fmla="*/ 110308 w 201748"/>
                <a:gd name="connsiteY3" fmla="*/ 64008 h 722376"/>
                <a:gd name="connsiteX4" fmla="*/ 92020 w 201748"/>
                <a:gd name="connsiteY4" fmla="*/ 91440 h 722376"/>
                <a:gd name="connsiteX5" fmla="*/ 37156 w 201748"/>
                <a:gd name="connsiteY5" fmla="*/ 137160 h 722376"/>
                <a:gd name="connsiteX6" fmla="*/ 28012 w 201748"/>
                <a:gd name="connsiteY6" fmla="*/ 210312 h 722376"/>
                <a:gd name="connsiteX7" fmla="*/ 64588 w 201748"/>
                <a:gd name="connsiteY7" fmla="*/ 219456 h 722376"/>
                <a:gd name="connsiteX8" fmla="*/ 128596 w 201748"/>
                <a:gd name="connsiteY8" fmla="*/ 256032 h 722376"/>
                <a:gd name="connsiteX9" fmla="*/ 183460 w 201748"/>
                <a:gd name="connsiteY9" fmla="*/ 301752 h 722376"/>
                <a:gd name="connsiteX10" fmla="*/ 128596 w 201748"/>
                <a:gd name="connsiteY10" fmla="*/ 356616 h 722376"/>
                <a:gd name="connsiteX11" fmla="*/ 82876 w 201748"/>
                <a:gd name="connsiteY11" fmla="*/ 402336 h 722376"/>
                <a:gd name="connsiteX12" fmla="*/ 64588 w 201748"/>
                <a:gd name="connsiteY12" fmla="*/ 429768 h 722376"/>
                <a:gd name="connsiteX13" fmla="*/ 101164 w 201748"/>
                <a:gd name="connsiteY13" fmla="*/ 512064 h 722376"/>
                <a:gd name="connsiteX14" fmla="*/ 128596 w 201748"/>
                <a:gd name="connsiteY14" fmla="*/ 530352 h 722376"/>
                <a:gd name="connsiteX15" fmla="*/ 156028 w 201748"/>
                <a:gd name="connsiteY15" fmla="*/ 557784 h 722376"/>
                <a:gd name="connsiteX16" fmla="*/ 165172 w 201748"/>
                <a:gd name="connsiteY16" fmla="*/ 603504 h 722376"/>
                <a:gd name="connsiteX17" fmla="*/ 192604 w 201748"/>
                <a:gd name="connsiteY17" fmla="*/ 630936 h 722376"/>
                <a:gd name="connsiteX18" fmla="*/ 128596 w 201748"/>
                <a:gd name="connsiteY18" fmla="*/ 658368 h 722376"/>
                <a:gd name="connsiteX19" fmla="*/ 82876 w 201748"/>
                <a:gd name="connsiteY19" fmla="*/ 694944 h 722376"/>
                <a:gd name="connsiteX20" fmla="*/ 55444 w 201748"/>
                <a:gd name="connsiteY20" fmla="*/ 722376 h 72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748" h="722376">
                  <a:moveTo>
                    <a:pt x="201748" y="0"/>
                  </a:moveTo>
                  <a:cubicBezTo>
                    <a:pt x="186508" y="3048"/>
                    <a:pt x="169522" y="1433"/>
                    <a:pt x="156028" y="9144"/>
                  </a:cubicBezTo>
                  <a:cubicBezTo>
                    <a:pt x="146486" y="14596"/>
                    <a:pt x="144775" y="28133"/>
                    <a:pt x="137740" y="36576"/>
                  </a:cubicBezTo>
                  <a:cubicBezTo>
                    <a:pt x="129461" y="46510"/>
                    <a:pt x="118587" y="54074"/>
                    <a:pt x="110308" y="64008"/>
                  </a:cubicBezTo>
                  <a:cubicBezTo>
                    <a:pt x="103273" y="72451"/>
                    <a:pt x="99055" y="82997"/>
                    <a:pt x="92020" y="91440"/>
                  </a:cubicBezTo>
                  <a:cubicBezTo>
                    <a:pt x="70018" y="117842"/>
                    <a:pt x="64129" y="119178"/>
                    <a:pt x="37156" y="137160"/>
                  </a:cubicBezTo>
                  <a:cubicBezTo>
                    <a:pt x="5773" y="184235"/>
                    <a:pt x="-23352" y="188299"/>
                    <a:pt x="28012" y="210312"/>
                  </a:cubicBezTo>
                  <a:cubicBezTo>
                    <a:pt x="39563" y="215262"/>
                    <a:pt x="52396" y="216408"/>
                    <a:pt x="64588" y="219456"/>
                  </a:cubicBezTo>
                  <a:cubicBezTo>
                    <a:pt x="116702" y="271570"/>
                    <a:pt x="64124" y="228401"/>
                    <a:pt x="128596" y="256032"/>
                  </a:cubicBezTo>
                  <a:cubicBezTo>
                    <a:pt x="150875" y="265580"/>
                    <a:pt x="166982" y="285274"/>
                    <a:pt x="183460" y="301752"/>
                  </a:cubicBezTo>
                  <a:cubicBezTo>
                    <a:pt x="165172" y="320040"/>
                    <a:pt x="142942" y="335097"/>
                    <a:pt x="128596" y="356616"/>
                  </a:cubicBezTo>
                  <a:cubicBezTo>
                    <a:pt x="104212" y="393192"/>
                    <a:pt x="119452" y="377952"/>
                    <a:pt x="82876" y="402336"/>
                  </a:cubicBezTo>
                  <a:cubicBezTo>
                    <a:pt x="76780" y="411480"/>
                    <a:pt x="65802" y="418845"/>
                    <a:pt x="64588" y="429768"/>
                  </a:cubicBezTo>
                  <a:cubicBezTo>
                    <a:pt x="59652" y="474195"/>
                    <a:pt x="71926" y="487699"/>
                    <a:pt x="101164" y="512064"/>
                  </a:cubicBezTo>
                  <a:cubicBezTo>
                    <a:pt x="109607" y="519099"/>
                    <a:pt x="120153" y="523317"/>
                    <a:pt x="128596" y="530352"/>
                  </a:cubicBezTo>
                  <a:cubicBezTo>
                    <a:pt x="138530" y="538631"/>
                    <a:pt x="146884" y="548640"/>
                    <a:pt x="156028" y="557784"/>
                  </a:cubicBezTo>
                  <a:cubicBezTo>
                    <a:pt x="159076" y="573024"/>
                    <a:pt x="158221" y="589603"/>
                    <a:pt x="165172" y="603504"/>
                  </a:cubicBezTo>
                  <a:cubicBezTo>
                    <a:pt x="170955" y="615070"/>
                    <a:pt x="192604" y="618004"/>
                    <a:pt x="192604" y="630936"/>
                  </a:cubicBezTo>
                  <a:cubicBezTo>
                    <a:pt x="192604" y="646723"/>
                    <a:pt x="132506" y="657390"/>
                    <a:pt x="128596" y="658368"/>
                  </a:cubicBezTo>
                  <a:cubicBezTo>
                    <a:pt x="87696" y="719719"/>
                    <a:pt x="135877" y="659610"/>
                    <a:pt x="82876" y="694944"/>
                  </a:cubicBezTo>
                  <a:cubicBezTo>
                    <a:pt x="72116" y="702117"/>
                    <a:pt x="55444" y="722376"/>
                    <a:pt x="55444" y="722376"/>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Tree>
    <p:extLst>
      <p:ext uri="{BB962C8B-B14F-4D97-AF65-F5344CB8AC3E}">
        <p14:creationId xmlns:p14="http://schemas.microsoft.com/office/powerpoint/2010/main" val="1324767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B292-DB55-49AD-B86F-771DC23FBDF2}"/>
              </a:ext>
            </a:extLst>
          </p:cNvPr>
          <p:cNvSpPr>
            <a:spLocks noGrp="1"/>
          </p:cNvSpPr>
          <p:nvPr>
            <p:ph type="title"/>
          </p:nvPr>
        </p:nvSpPr>
        <p:spPr/>
        <p:txBody>
          <a:bodyPr/>
          <a:lstStyle/>
          <a:p>
            <a:r>
              <a:rPr lang="en-US" dirty="0"/>
              <a:t>Experiment setting- inputs &amp; loss functions</a:t>
            </a:r>
            <a:endParaRPr lang="en-IL" dirty="0"/>
          </a:p>
        </p:txBody>
      </p:sp>
      <p:sp>
        <p:nvSpPr>
          <p:cNvPr id="3" name="Content Placeholder 2">
            <a:extLst>
              <a:ext uri="{FF2B5EF4-FFF2-40B4-BE49-F238E27FC236}">
                <a16:creationId xmlns:a16="http://schemas.microsoft.com/office/drawing/2014/main" id="{FE145059-E33F-4DDB-8036-BCB3F94760E3}"/>
              </a:ext>
            </a:extLst>
          </p:cNvPr>
          <p:cNvSpPr>
            <a:spLocks noGrp="1"/>
          </p:cNvSpPr>
          <p:nvPr>
            <p:ph idx="1"/>
          </p:nvPr>
        </p:nvSpPr>
        <p:spPr>
          <a:xfrm>
            <a:off x="836612" y="1773237"/>
            <a:ext cx="10515600" cy="4427537"/>
          </a:xfrm>
        </p:spPr>
        <p:txBody>
          <a:bodyPr/>
          <a:lstStyle/>
          <a:p>
            <a:r>
              <a:rPr lang="en-US" dirty="0"/>
              <a:t>Inputs: </a:t>
            </a:r>
          </a:p>
          <a:p>
            <a:pPr lvl="1"/>
            <a:r>
              <a:rPr lang="en-US" dirty="0"/>
              <a:t>Measurements</a:t>
            </a:r>
          </a:p>
          <a:p>
            <a:pPr lvl="1"/>
            <a:endParaRPr lang="en-US" dirty="0"/>
          </a:p>
          <a:p>
            <a:pPr lvl="1"/>
            <a:endParaRPr lang="en-US" dirty="0"/>
          </a:p>
          <a:p>
            <a:pPr lvl="1"/>
            <a:r>
              <a:rPr lang="en-US" dirty="0"/>
              <a:t>Coordinates grid</a:t>
            </a:r>
          </a:p>
          <a:p>
            <a:pPr lvl="1"/>
            <a:endParaRPr lang="en-US" dirty="0"/>
          </a:p>
          <a:p>
            <a:pPr marL="457200" lvl="1" indent="0">
              <a:buNone/>
            </a:pPr>
            <a:endParaRPr lang="en-US" dirty="0"/>
          </a:p>
          <a:p>
            <a:pPr lvl="1"/>
            <a:r>
              <a:rPr lang="en-US" dirty="0"/>
              <a:t>Noise </a:t>
            </a:r>
            <a:br>
              <a:rPr lang="en-US" dirty="0"/>
            </a:br>
            <a:endParaRPr lang="en-IL" dirty="0"/>
          </a:p>
        </p:txBody>
      </p:sp>
      <p:sp>
        <p:nvSpPr>
          <p:cNvPr id="4" name="Slide Number Placeholder 3">
            <a:extLst>
              <a:ext uri="{FF2B5EF4-FFF2-40B4-BE49-F238E27FC236}">
                <a16:creationId xmlns:a16="http://schemas.microsoft.com/office/drawing/2014/main" id="{438A6D8E-81FC-49B8-AED4-387CAE1B8059}"/>
              </a:ext>
            </a:extLst>
          </p:cNvPr>
          <p:cNvSpPr>
            <a:spLocks noGrp="1"/>
          </p:cNvSpPr>
          <p:nvPr>
            <p:ph type="sldNum" sz="quarter" idx="12"/>
          </p:nvPr>
        </p:nvSpPr>
        <p:spPr/>
        <p:txBody>
          <a:bodyPr/>
          <a:lstStyle/>
          <a:p>
            <a:fld id="{2A5C1754-37C8-4D93-ACFF-2B88A1956EA6}" type="slidenum">
              <a:rPr lang="en-IL" smtClean="0"/>
              <a:t>14</a:t>
            </a:fld>
            <a:endParaRPr lang="en-IL"/>
          </a:p>
        </p:txBody>
      </p:sp>
      <p:grpSp>
        <p:nvGrpSpPr>
          <p:cNvPr id="43" name="Group 42">
            <a:extLst>
              <a:ext uri="{FF2B5EF4-FFF2-40B4-BE49-F238E27FC236}">
                <a16:creationId xmlns:a16="http://schemas.microsoft.com/office/drawing/2014/main" id="{81062B0D-54F0-4886-BFC7-C1526BD23774}"/>
              </a:ext>
            </a:extLst>
          </p:cNvPr>
          <p:cNvGrpSpPr/>
          <p:nvPr/>
        </p:nvGrpSpPr>
        <p:grpSpPr>
          <a:xfrm>
            <a:off x="3822192" y="1853282"/>
            <a:ext cx="2999595" cy="1698193"/>
            <a:chOff x="3502152" y="2273906"/>
            <a:chExt cx="2999595" cy="1698193"/>
          </a:xfrm>
        </p:grpSpPr>
        <p:pic>
          <p:nvPicPr>
            <p:cNvPr id="36" name="Content Placeholder 5 4">
              <a:extLst>
                <a:ext uri="{FF2B5EF4-FFF2-40B4-BE49-F238E27FC236}">
                  <a16:creationId xmlns:a16="http://schemas.microsoft.com/office/drawing/2014/main" id="{AECD5123-21BF-4D24-BAC8-60F4F7CD7324}"/>
                </a:ext>
              </a:extLst>
            </p:cNvPr>
            <p:cNvPicPr>
              <a:picLocks noChangeAspect="1"/>
            </p:cNvPicPr>
            <p:nvPr/>
          </p:nvPicPr>
          <p:blipFill rotWithShape="1">
            <a:blip r:embed="rId3">
              <a:extLst>
                <a:ext uri="{28A0092B-C50C-407E-A947-70E740481C1C}">
                  <a14:useLocalDpi xmlns:a14="http://schemas.microsoft.com/office/drawing/2010/main" val="0"/>
                </a:ext>
              </a:extLst>
            </a:blip>
            <a:srcRect l="35886" r="42853"/>
            <a:stretch/>
          </p:blipFill>
          <p:spPr>
            <a:xfrm>
              <a:off x="3852323" y="2273906"/>
              <a:ext cx="1452795" cy="1698193"/>
            </a:xfrm>
            <a:prstGeom prst="rect">
              <a:avLst/>
            </a:prstGeom>
          </p:spPr>
        </p:pic>
        <p:pic>
          <p:nvPicPr>
            <p:cNvPr id="37" name="Content Placeholder 5 5">
              <a:extLst>
                <a:ext uri="{FF2B5EF4-FFF2-40B4-BE49-F238E27FC236}">
                  <a16:creationId xmlns:a16="http://schemas.microsoft.com/office/drawing/2014/main" id="{89D6C8A6-E721-4166-9545-3EF2567DE14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79530" t="6556" r="1846" b="15972"/>
            <a:stretch/>
          </p:blipFill>
          <p:spPr>
            <a:xfrm>
              <a:off x="5229131" y="2383036"/>
              <a:ext cx="1272616" cy="1315617"/>
            </a:xfrm>
            <a:prstGeom prst="rect">
              <a:avLst/>
            </a:prstGeom>
          </p:spPr>
        </p:pic>
        <p:sp>
          <p:nvSpPr>
            <p:cNvPr id="42" name="Rectangle 41">
              <a:extLst>
                <a:ext uri="{FF2B5EF4-FFF2-40B4-BE49-F238E27FC236}">
                  <a16:creationId xmlns:a16="http://schemas.microsoft.com/office/drawing/2014/main" id="{DCF8EF12-F879-4225-B1E8-B0CFF39359C3}"/>
                </a:ext>
              </a:extLst>
            </p:cNvPr>
            <p:cNvSpPr/>
            <p:nvPr/>
          </p:nvSpPr>
          <p:spPr>
            <a:xfrm>
              <a:off x="3502152" y="2798064"/>
              <a:ext cx="438912" cy="384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pic>
        <p:nvPicPr>
          <p:cNvPr id="44" name="Picture 43">
            <a:extLst>
              <a:ext uri="{FF2B5EF4-FFF2-40B4-BE49-F238E27FC236}">
                <a16:creationId xmlns:a16="http://schemas.microsoft.com/office/drawing/2014/main" id="{2D69309C-D586-49CA-8E40-A00ED23BABB5}"/>
              </a:ext>
            </a:extLst>
          </p:cNvPr>
          <p:cNvPicPr>
            <a:picLocks noChangeAspect="1"/>
          </p:cNvPicPr>
          <p:nvPr/>
        </p:nvPicPr>
        <p:blipFill>
          <a:blip r:embed="rId6"/>
          <a:stretch>
            <a:fillRect/>
          </a:stretch>
        </p:blipFill>
        <p:spPr>
          <a:xfrm>
            <a:off x="4041648" y="3563125"/>
            <a:ext cx="3684825" cy="1687800"/>
          </a:xfrm>
          <a:prstGeom prst="rect">
            <a:avLst/>
          </a:prstGeom>
        </p:spPr>
      </p:pic>
      <p:pic>
        <p:nvPicPr>
          <p:cNvPr id="45" name="Picture 44">
            <a:extLst>
              <a:ext uri="{FF2B5EF4-FFF2-40B4-BE49-F238E27FC236}">
                <a16:creationId xmlns:a16="http://schemas.microsoft.com/office/drawing/2014/main" id="{E64DBBCB-5CDA-4B37-8D89-FA0BA9D40A9B}"/>
              </a:ext>
            </a:extLst>
          </p:cNvPr>
          <p:cNvPicPr>
            <a:picLocks noChangeAspect="1"/>
          </p:cNvPicPr>
          <p:nvPr/>
        </p:nvPicPr>
        <p:blipFill rotWithShape="1">
          <a:blip r:embed="rId7"/>
          <a:srcRect r="10659" b="2013"/>
          <a:stretch/>
        </p:blipFill>
        <p:spPr>
          <a:xfrm>
            <a:off x="2583291" y="5034304"/>
            <a:ext cx="1302909" cy="1355253"/>
          </a:xfrm>
          <a:prstGeom prst="rect">
            <a:avLst/>
          </a:prstGeom>
        </p:spPr>
      </p:pic>
    </p:spTree>
    <p:extLst>
      <p:ext uri="{BB962C8B-B14F-4D97-AF65-F5344CB8AC3E}">
        <p14:creationId xmlns:p14="http://schemas.microsoft.com/office/powerpoint/2010/main" val="2479426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5074-B51F-4878-9974-B252B68F2C9A}"/>
              </a:ext>
            </a:extLst>
          </p:cNvPr>
          <p:cNvSpPr>
            <a:spLocks noGrp="1"/>
          </p:cNvSpPr>
          <p:nvPr>
            <p:ph type="title"/>
          </p:nvPr>
        </p:nvSpPr>
        <p:spPr/>
        <p:txBody>
          <a:bodyPr/>
          <a:lstStyle/>
          <a:p>
            <a:r>
              <a:rPr lang="en-US" dirty="0"/>
              <a:t>Experimental settings- different tasks</a:t>
            </a:r>
            <a:endParaRPr lang="en-IL" dirty="0"/>
          </a:p>
        </p:txBody>
      </p:sp>
      <p:sp>
        <p:nvSpPr>
          <p:cNvPr id="4" name="Slide Number Placeholder 3">
            <a:extLst>
              <a:ext uri="{FF2B5EF4-FFF2-40B4-BE49-F238E27FC236}">
                <a16:creationId xmlns:a16="http://schemas.microsoft.com/office/drawing/2014/main" id="{EF48139E-354E-42B9-95FE-E56F1939DA16}"/>
              </a:ext>
            </a:extLst>
          </p:cNvPr>
          <p:cNvSpPr>
            <a:spLocks noGrp="1"/>
          </p:cNvSpPr>
          <p:nvPr>
            <p:ph type="sldNum" sz="quarter" idx="12"/>
          </p:nvPr>
        </p:nvSpPr>
        <p:spPr/>
        <p:txBody>
          <a:bodyPr/>
          <a:lstStyle/>
          <a:p>
            <a:fld id="{2A5C1754-37C8-4D93-ACFF-2B88A1956EA6}" type="slidenum">
              <a:rPr lang="en-IL" smtClean="0"/>
              <a:t>15</a:t>
            </a:fld>
            <a:endParaRPr lang="en-IL"/>
          </a:p>
        </p:txBody>
      </p:sp>
      <p:pic>
        <p:nvPicPr>
          <p:cNvPr id="5" name="Picture 4">
            <a:extLst>
              <a:ext uri="{FF2B5EF4-FFF2-40B4-BE49-F238E27FC236}">
                <a16:creationId xmlns:a16="http://schemas.microsoft.com/office/drawing/2014/main" id="{E7D54F2B-BADA-444A-A14A-C8266313381D}"/>
              </a:ext>
            </a:extLst>
          </p:cNvPr>
          <p:cNvPicPr>
            <a:picLocks noChangeAspect="1"/>
          </p:cNvPicPr>
          <p:nvPr/>
        </p:nvPicPr>
        <p:blipFill>
          <a:blip r:embed="rId3"/>
          <a:stretch>
            <a:fillRect/>
          </a:stretch>
        </p:blipFill>
        <p:spPr>
          <a:xfrm>
            <a:off x="747062" y="1516841"/>
            <a:ext cx="10217426" cy="3003226"/>
          </a:xfrm>
          <a:prstGeom prst="rect">
            <a:avLst/>
          </a:prstGeom>
        </p:spPr>
      </p:pic>
      <p:sp>
        <p:nvSpPr>
          <p:cNvPr id="6" name="Content Placeholder 2">
            <a:extLst>
              <a:ext uri="{FF2B5EF4-FFF2-40B4-BE49-F238E27FC236}">
                <a16:creationId xmlns:a16="http://schemas.microsoft.com/office/drawing/2014/main" id="{27E3B296-178A-4930-8E78-7424BD8721A4}"/>
              </a:ext>
            </a:extLst>
          </p:cNvPr>
          <p:cNvSpPr txBox="1">
            <a:spLocks/>
          </p:cNvSpPr>
          <p:nvPr/>
        </p:nvSpPr>
        <p:spPr>
          <a:xfrm>
            <a:off x="926162" y="4649140"/>
            <a:ext cx="10515600" cy="18080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Data</a:t>
            </a:r>
          </a:p>
          <a:p>
            <a:r>
              <a:rPr lang="en-US" dirty="0"/>
              <a:t>NYU/Facebook </a:t>
            </a:r>
            <a:r>
              <a:rPr lang="en-US" dirty="0" err="1"/>
              <a:t>fastMRI</a:t>
            </a:r>
            <a:r>
              <a:rPr lang="en-US" dirty="0"/>
              <a:t> dataset</a:t>
            </a:r>
          </a:p>
          <a:p>
            <a:r>
              <a:rPr lang="en-US" dirty="0"/>
              <a:t>Training supervised framework - 34700 slices from 973 volumes</a:t>
            </a:r>
          </a:p>
          <a:p>
            <a:r>
              <a:rPr lang="en-US" dirty="0"/>
              <a:t>Testing and evaluating all methods  - 48 slices from 8 volumes</a:t>
            </a:r>
            <a:endParaRPr lang="en-IL" dirty="0"/>
          </a:p>
        </p:txBody>
      </p:sp>
    </p:spTree>
    <p:extLst>
      <p:ext uri="{BB962C8B-B14F-4D97-AF65-F5344CB8AC3E}">
        <p14:creationId xmlns:p14="http://schemas.microsoft.com/office/powerpoint/2010/main" val="3624485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5074-B51F-4878-9974-B252B68F2C9A}"/>
              </a:ext>
            </a:extLst>
          </p:cNvPr>
          <p:cNvSpPr>
            <a:spLocks noGrp="1"/>
          </p:cNvSpPr>
          <p:nvPr>
            <p:ph type="title"/>
          </p:nvPr>
        </p:nvSpPr>
        <p:spPr/>
        <p:txBody>
          <a:bodyPr/>
          <a:lstStyle/>
          <a:p>
            <a:r>
              <a:rPr lang="en-US" dirty="0"/>
              <a:t>Experimental settings- data</a:t>
            </a:r>
            <a:endParaRPr lang="en-IL" dirty="0"/>
          </a:p>
        </p:txBody>
      </p:sp>
      <p:sp>
        <p:nvSpPr>
          <p:cNvPr id="3" name="Content Placeholder 2">
            <a:extLst>
              <a:ext uri="{FF2B5EF4-FFF2-40B4-BE49-F238E27FC236}">
                <a16:creationId xmlns:a16="http://schemas.microsoft.com/office/drawing/2014/main" id="{27E3B296-178A-4930-8E78-7424BD8721A4}"/>
              </a:ext>
            </a:extLst>
          </p:cNvPr>
          <p:cNvSpPr>
            <a:spLocks noGrp="1"/>
          </p:cNvSpPr>
          <p:nvPr>
            <p:ph idx="1"/>
          </p:nvPr>
        </p:nvSpPr>
        <p:spPr/>
        <p:txBody>
          <a:bodyPr/>
          <a:lstStyle/>
          <a:p>
            <a:r>
              <a:rPr lang="en-US" dirty="0"/>
              <a:t>NYU/Facebook </a:t>
            </a:r>
            <a:r>
              <a:rPr lang="en-US" dirty="0" err="1"/>
              <a:t>fastMRI</a:t>
            </a:r>
            <a:r>
              <a:rPr lang="en-US" dirty="0"/>
              <a:t> dataset. </a:t>
            </a:r>
          </a:p>
          <a:p>
            <a:r>
              <a:rPr lang="en-US" dirty="0"/>
              <a:t>34700 slices from 973 volumes for training supervised framework</a:t>
            </a:r>
          </a:p>
          <a:p>
            <a:r>
              <a:rPr lang="en-US" dirty="0"/>
              <a:t>48 slices from 8 volumes for testing and evaluating all methods (supervised and prior-based)</a:t>
            </a:r>
            <a:endParaRPr lang="en-IL" dirty="0"/>
          </a:p>
        </p:txBody>
      </p:sp>
      <p:sp>
        <p:nvSpPr>
          <p:cNvPr id="4" name="Slide Number Placeholder 3">
            <a:extLst>
              <a:ext uri="{FF2B5EF4-FFF2-40B4-BE49-F238E27FC236}">
                <a16:creationId xmlns:a16="http://schemas.microsoft.com/office/drawing/2014/main" id="{EF48139E-354E-42B9-95FE-E56F1939DA16}"/>
              </a:ext>
            </a:extLst>
          </p:cNvPr>
          <p:cNvSpPr>
            <a:spLocks noGrp="1"/>
          </p:cNvSpPr>
          <p:nvPr>
            <p:ph type="sldNum" sz="quarter" idx="12"/>
          </p:nvPr>
        </p:nvSpPr>
        <p:spPr/>
        <p:txBody>
          <a:bodyPr/>
          <a:lstStyle/>
          <a:p>
            <a:fld id="{2A5C1754-37C8-4D93-ACFF-2B88A1956EA6}" type="slidenum">
              <a:rPr lang="en-IL" smtClean="0"/>
              <a:t>16</a:t>
            </a:fld>
            <a:endParaRPr lang="en-IL"/>
          </a:p>
        </p:txBody>
      </p:sp>
    </p:spTree>
    <p:extLst>
      <p:ext uri="{BB962C8B-B14F-4D97-AF65-F5344CB8AC3E}">
        <p14:creationId xmlns:p14="http://schemas.microsoft.com/office/powerpoint/2010/main" val="3976848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DA68-CB4D-49EC-9608-0B216F2DA662}"/>
              </a:ext>
            </a:extLst>
          </p:cNvPr>
          <p:cNvSpPr>
            <a:spLocks noGrp="1"/>
          </p:cNvSpPr>
          <p:nvPr>
            <p:ph type="title"/>
          </p:nvPr>
        </p:nvSpPr>
        <p:spPr/>
        <p:txBody>
          <a:bodyPr/>
          <a:lstStyle/>
          <a:p>
            <a:r>
              <a:rPr lang="en-US" dirty="0"/>
              <a:t>Results</a:t>
            </a:r>
            <a:endParaRPr lang="en-IL" dirty="0"/>
          </a:p>
        </p:txBody>
      </p:sp>
      <p:sp>
        <p:nvSpPr>
          <p:cNvPr id="3" name="Content Placeholder 2">
            <a:extLst>
              <a:ext uri="{FF2B5EF4-FFF2-40B4-BE49-F238E27FC236}">
                <a16:creationId xmlns:a16="http://schemas.microsoft.com/office/drawing/2014/main" id="{E6687C28-F4E7-41BF-84AD-7D25DEAABDBA}"/>
              </a:ext>
            </a:extLst>
          </p:cNvPr>
          <p:cNvSpPr>
            <a:spLocks noGrp="1"/>
          </p:cNvSpPr>
          <p:nvPr>
            <p:ph idx="1"/>
          </p:nvPr>
        </p:nvSpPr>
        <p:spPr/>
        <p:txBody>
          <a:bodyPr/>
          <a:lstStyle/>
          <a:p>
            <a:r>
              <a:rPr lang="en-US" dirty="0"/>
              <a:t>Compared with TV-prior and supervised framework</a:t>
            </a:r>
            <a:endParaRPr lang="en-IL" dirty="0"/>
          </a:p>
        </p:txBody>
      </p:sp>
      <p:sp>
        <p:nvSpPr>
          <p:cNvPr id="4" name="Slide Number Placeholder 3">
            <a:extLst>
              <a:ext uri="{FF2B5EF4-FFF2-40B4-BE49-F238E27FC236}">
                <a16:creationId xmlns:a16="http://schemas.microsoft.com/office/drawing/2014/main" id="{E6B11FAA-455B-4914-B3E9-89D05847A9C3}"/>
              </a:ext>
            </a:extLst>
          </p:cNvPr>
          <p:cNvSpPr>
            <a:spLocks noGrp="1"/>
          </p:cNvSpPr>
          <p:nvPr>
            <p:ph type="sldNum" sz="quarter" idx="12"/>
          </p:nvPr>
        </p:nvSpPr>
        <p:spPr/>
        <p:txBody>
          <a:bodyPr/>
          <a:lstStyle/>
          <a:p>
            <a:fld id="{2A5C1754-37C8-4D93-ACFF-2B88A1956EA6}" type="slidenum">
              <a:rPr lang="en-IL" smtClean="0"/>
              <a:t>17</a:t>
            </a:fld>
            <a:endParaRPr lang="en-IL"/>
          </a:p>
        </p:txBody>
      </p:sp>
      <p:pic>
        <p:nvPicPr>
          <p:cNvPr id="5" name="Picture 4">
            <a:extLst>
              <a:ext uri="{FF2B5EF4-FFF2-40B4-BE49-F238E27FC236}">
                <a16:creationId xmlns:a16="http://schemas.microsoft.com/office/drawing/2014/main" id="{1B2F9685-8095-49C0-9435-661D428EA6ED}"/>
              </a:ext>
            </a:extLst>
          </p:cNvPr>
          <p:cNvPicPr>
            <a:picLocks noChangeAspect="1"/>
          </p:cNvPicPr>
          <p:nvPr/>
        </p:nvPicPr>
        <p:blipFill>
          <a:blip r:embed="rId2"/>
          <a:stretch>
            <a:fillRect/>
          </a:stretch>
        </p:blipFill>
        <p:spPr>
          <a:xfrm>
            <a:off x="2303938" y="2894984"/>
            <a:ext cx="7215187" cy="3031857"/>
          </a:xfrm>
          <a:prstGeom prst="rect">
            <a:avLst/>
          </a:prstGeom>
        </p:spPr>
      </p:pic>
      <p:sp>
        <p:nvSpPr>
          <p:cNvPr id="6" name="Rectangle: Rounded Corners 5">
            <a:extLst>
              <a:ext uri="{FF2B5EF4-FFF2-40B4-BE49-F238E27FC236}">
                <a16:creationId xmlns:a16="http://schemas.microsoft.com/office/drawing/2014/main" id="{68D9EF49-E0B3-425C-8996-9814BE058373}"/>
              </a:ext>
            </a:extLst>
          </p:cNvPr>
          <p:cNvSpPr/>
          <p:nvPr/>
        </p:nvSpPr>
        <p:spPr>
          <a:xfrm>
            <a:off x="6950078" y="2807625"/>
            <a:ext cx="1297172" cy="31192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447174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AA97-7E5B-466B-B3DF-7187F3ECDB69}"/>
              </a:ext>
            </a:extLst>
          </p:cNvPr>
          <p:cNvSpPr>
            <a:spLocks noGrp="1"/>
          </p:cNvSpPr>
          <p:nvPr>
            <p:ph type="title"/>
          </p:nvPr>
        </p:nvSpPr>
        <p:spPr/>
        <p:txBody>
          <a:bodyPr/>
          <a:lstStyle/>
          <a:p>
            <a:r>
              <a:rPr lang="en-US" dirty="0"/>
              <a:t>Discussion</a:t>
            </a:r>
            <a:endParaRPr lang="en-IL" dirty="0"/>
          </a:p>
        </p:txBody>
      </p:sp>
      <p:sp>
        <p:nvSpPr>
          <p:cNvPr id="3" name="Content Placeholder 2">
            <a:extLst>
              <a:ext uri="{FF2B5EF4-FFF2-40B4-BE49-F238E27FC236}">
                <a16:creationId xmlns:a16="http://schemas.microsoft.com/office/drawing/2014/main" id="{1081B71C-1220-41E2-BB97-9A350BA18115}"/>
              </a:ext>
            </a:extLst>
          </p:cNvPr>
          <p:cNvSpPr>
            <a:spLocks noGrp="1"/>
          </p:cNvSpPr>
          <p:nvPr>
            <p:ph idx="1"/>
          </p:nvPr>
        </p:nvSpPr>
        <p:spPr/>
        <p:txBody>
          <a:bodyPr>
            <a:normAutofit/>
          </a:bodyPr>
          <a:lstStyle/>
          <a:p>
            <a:r>
              <a:rPr lang="en-US" dirty="0"/>
              <a:t>Improvement of ~2-3dB in PSNR, 0.05-0.08 in SSIM </a:t>
            </a:r>
            <a:r>
              <a:rPr lang="en-US" dirty="0" err="1"/>
              <a:t>w.r</a:t>
            </a:r>
            <a:r>
              <a:rPr lang="en-US" dirty="0"/>
              <a:t> to TV-prior.</a:t>
            </a:r>
          </a:p>
          <a:p>
            <a:r>
              <a:rPr lang="en-US" dirty="0"/>
              <a:t>A small gap in performance </a:t>
            </a:r>
            <a:r>
              <a:rPr lang="en-US" dirty="0" err="1"/>
              <a:t>w.r</a:t>
            </a:r>
            <a:r>
              <a:rPr lang="en-US" dirty="0"/>
              <a:t> to the supervised framework in the x4 acceleration scenario.  </a:t>
            </a:r>
          </a:p>
          <a:p>
            <a:r>
              <a:rPr lang="en-US" dirty="0"/>
              <a:t>Loss design matters.</a:t>
            </a:r>
          </a:p>
          <a:p>
            <a:pPr lvl="1"/>
            <a:r>
              <a:rPr lang="en-US" dirty="0"/>
              <a:t>Image domain vs. Fourier domain (k-space)</a:t>
            </a:r>
          </a:p>
          <a:p>
            <a:pPr lvl="1"/>
            <a:r>
              <a:rPr lang="en-US" dirty="0"/>
              <a:t>Cycle consistency yields ~0.1dB improvement</a:t>
            </a:r>
          </a:p>
          <a:p>
            <a:r>
              <a:rPr lang="en-US" dirty="0"/>
              <a:t>Input matters. </a:t>
            </a:r>
          </a:p>
          <a:p>
            <a:pPr marL="457200" lvl="1" indent="0">
              <a:buNone/>
            </a:pPr>
            <a:endParaRPr lang="en-US" dirty="0"/>
          </a:p>
          <a:p>
            <a:endParaRPr lang="en-IL" dirty="0"/>
          </a:p>
        </p:txBody>
      </p:sp>
      <p:sp>
        <p:nvSpPr>
          <p:cNvPr id="4" name="Slide Number Placeholder 3">
            <a:extLst>
              <a:ext uri="{FF2B5EF4-FFF2-40B4-BE49-F238E27FC236}">
                <a16:creationId xmlns:a16="http://schemas.microsoft.com/office/drawing/2014/main" id="{33E41E01-3B71-45F9-ABE0-E6048D8355E1}"/>
              </a:ext>
            </a:extLst>
          </p:cNvPr>
          <p:cNvSpPr>
            <a:spLocks noGrp="1"/>
          </p:cNvSpPr>
          <p:nvPr>
            <p:ph type="sldNum" sz="quarter" idx="12"/>
          </p:nvPr>
        </p:nvSpPr>
        <p:spPr/>
        <p:txBody>
          <a:bodyPr/>
          <a:lstStyle/>
          <a:p>
            <a:fld id="{2A5C1754-37C8-4D93-ACFF-2B88A1956EA6}" type="slidenum">
              <a:rPr lang="en-IL" smtClean="0"/>
              <a:t>18</a:t>
            </a:fld>
            <a:endParaRPr lang="en-IL"/>
          </a:p>
        </p:txBody>
      </p:sp>
    </p:spTree>
    <p:extLst>
      <p:ext uri="{BB962C8B-B14F-4D97-AF65-F5344CB8AC3E}">
        <p14:creationId xmlns:p14="http://schemas.microsoft.com/office/powerpoint/2010/main" val="1663691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969D-138E-499E-8F36-E6FDFA4A202E}"/>
              </a:ext>
            </a:extLst>
          </p:cNvPr>
          <p:cNvSpPr>
            <a:spLocks noGrp="1"/>
          </p:cNvSpPr>
          <p:nvPr>
            <p:ph type="title"/>
          </p:nvPr>
        </p:nvSpPr>
        <p:spPr/>
        <p:txBody>
          <a:bodyPr/>
          <a:lstStyle/>
          <a:p>
            <a:r>
              <a:rPr lang="en-US" dirty="0"/>
              <a:t>Motivation</a:t>
            </a:r>
            <a:endParaRPr lang="en-IL" dirty="0"/>
          </a:p>
        </p:txBody>
      </p:sp>
      <p:sp>
        <p:nvSpPr>
          <p:cNvPr id="3" name="Content Placeholder 2">
            <a:extLst>
              <a:ext uri="{FF2B5EF4-FFF2-40B4-BE49-F238E27FC236}">
                <a16:creationId xmlns:a16="http://schemas.microsoft.com/office/drawing/2014/main" id="{E855816C-A54B-4CDA-859E-FC5EEC28BB20}"/>
              </a:ext>
            </a:extLst>
          </p:cNvPr>
          <p:cNvSpPr>
            <a:spLocks noGrp="1"/>
          </p:cNvSpPr>
          <p:nvPr>
            <p:ph idx="1"/>
          </p:nvPr>
        </p:nvSpPr>
        <p:spPr/>
        <p:txBody>
          <a:bodyPr/>
          <a:lstStyle/>
          <a:p>
            <a:r>
              <a:rPr lang="en-US" dirty="0"/>
              <a:t>Supervised learning for medical image reconstruction is inapplicable most of the time – lack of aligned datasets.</a:t>
            </a:r>
          </a:p>
          <a:p>
            <a:r>
              <a:rPr lang="en-US" dirty="0"/>
              <a:t>Recent progress in self-supervised learning for image processing </a:t>
            </a:r>
          </a:p>
          <a:p>
            <a:endParaRPr lang="en-IL" dirty="0"/>
          </a:p>
        </p:txBody>
      </p:sp>
      <p:sp>
        <p:nvSpPr>
          <p:cNvPr id="4" name="Slide Number Placeholder 3">
            <a:extLst>
              <a:ext uri="{FF2B5EF4-FFF2-40B4-BE49-F238E27FC236}">
                <a16:creationId xmlns:a16="http://schemas.microsoft.com/office/drawing/2014/main" id="{C0DD417E-92DD-491A-B8ED-8AD2B97992D7}"/>
              </a:ext>
            </a:extLst>
          </p:cNvPr>
          <p:cNvSpPr>
            <a:spLocks noGrp="1"/>
          </p:cNvSpPr>
          <p:nvPr>
            <p:ph type="sldNum" sz="quarter" idx="12"/>
          </p:nvPr>
        </p:nvSpPr>
        <p:spPr/>
        <p:txBody>
          <a:bodyPr/>
          <a:lstStyle/>
          <a:p>
            <a:fld id="{2A5C1754-37C8-4D93-ACFF-2B88A1956EA6}" type="slidenum">
              <a:rPr lang="en-IL" smtClean="0"/>
              <a:t>2</a:t>
            </a:fld>
            <a:endParaRPr lang="en-IL"/>
          </a:p>
        </p:txBody>
      </p:sp>
      <p:pic>
        <p:nvPicPr>
          <p:cNvPr id="6" name="Picture 5">
            <a:extLst>
              <a:ext uri="{FF2B5EF4-FFF2-40B4-BE49-F238E27FC236}">
                <a16:creationId xmlns:a16="http://schemas.microsoft.com/office/drawing/2014/main" id="{34B5BA72-91EB-49FA-BBA2-DE22B4EAAB59}"/>
              </a:ext>
            </a:extLst>
          </p:cNvPr>
          <p:cNvPicPr>
            <a:picLocks noChangeAspect="1"/>
          </p:cNvPicPr>
          <p:nvPr/>
        </p:nvPicPr>
        <p:blipFill rotWithShape="1">
          <a:blip r:embed="rId3"/>
          <a:srcRect t="11335"/>
          <a:stretch/>
        </p:blipFill>
        <p:spPr>
          <a:xfrm>
            <a:off x="8051798" y="3369144"/>
            <a:ext cx="3962401" cy="2262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36B59F2A-3264-4E73-BA1E-C0D0432FDA13}"/>
              </a:ext>
            </a:extLst>
          </p:cNvPr>
          <p:cNvPicPr>
            <a:picLocks noChangeAspect="1"/>
          </p:cNvPicPr>
          <p:nvPr/>
        </p:nvPicPr>
        <p:blipFill rotWithShape="1">
          <a:blip r:embed="rId4"/>
          <a:srcRect l="1" t="5607" r="998"/>
          <a:stretch/>
        </p:blipFill>
        <p:spPr>
          <a:xfrm>
            <a:off x="7650583" y="3803045"/>
            <a:ext cx="3962400" cy="2721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700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82FA-D328-4CC3-A830-406FB72CF448}"/>
              </a:ext>
            </a:extLst>
          </p:cNvPr>
          <p:cNvSpPr>
            <a:spLocks noGrp="1"/>
          </p:cNvSpPr>
          <p:nvPr>
            <p:ph type="title"/>
          </p:nvPr>
        </p:nvSpPr>
        <p:spPr/>
        <p:txBody>
          <a:bodyPr/>
          <a:lstStyle/>
          <a:p>
            <a:r>
              <a:rPr lang="en-US" dirty="0"/>
              <a:t>Inverse problems</a:t>
            </a:r>
            <a:endParaRPr lang="en-IL" dirty="0"/>
          </a:p>
        </p:txBody>
      </p:sp>
      <p:sp>
        <p:nvSpPr>
          <p:cNvPr id="3" name="Content Placeholder 2">
            <a:extLst>
              <a:ext uri="{FF2B5EF4-FFF2-40B4-BE49-F238E27FC236}">
                <a16:creationId xmlns:a16="http://schemas.microsoft.com/office/drawing/2014/main" id="{78E69566-2B42-4ED6-9DB3-F86B0533565D}"/>
              </a:ext>
            </a:extLst>
          </p:cNvPr>
          <p:cNvSpPr>
            <a:spLocks noGrp="1"/>
          </p:cNvSpPr>
          <p:nvPr>
            <p:ph idx="1"/>
          </p:nvPr>
        </p:nvSpPr>
        <p:spPr/>
        <p:txBody>
          <a:bodyPr/>
          <a:lstStyle/>
          <a:p>
            <a:r>
              <a:rPr lang="en-US" dirty="0"/>
              <a:t>Formulation:</a:t>
            </a:r>
            <a:endParaRPr lang="en-IL" dirty="0"/>
          </a:p>
          <a:p>
            <a:endParaRPr lang="en-US" dirty="0"/>
          </a:p>
          <a:p>
            <a:endParaRPr lang="en-US" dirty="0"/>
          </a:p>
          <a:p>
            <a:endParaRPr lang="en-US" dirty="0"/>
          </a:p>
          <a:p>
            <a:r>
              <a:rPr lang="en-US" b="1" dirty="0"/>
              <a:t>Traditional prior-based solvers </a:t>
            </a:r>
            <a:r>
              <a:rPr lang="en-US" dirty="0"/>
              <a:t>- MAP, maximum </a:t>
            </a:r>
            <a:r>
              <a:rPr lang="en-US" i="1" dirty="0"/>
              <a:t>a posteriori </a:t>
            </a:r>
            <a:r>
              <a:rPr lang="en-US" dirty="0"/>
              <a:t>formulation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17B5A29-A2C2-4ED6-B0C1-77E64A532C21}"/>
              </a:ext>
            </a:extLst>
          </p:cNvPr>
          <p:cNvSpPr>
            <a:spLocks noGrp="1"/>
          </p:cNvSpPr>
          <p:nvPr>
            <p:ph type="sldNum" sz="quarter" idx="12"/>
          </p:nvPr>
        </p:nvSpPr>
        <p:spPr/>
        <p:txBody>
          <a:bodyPr/>
          <a:lstStyle/>
          <a:p>
            <a:fld id="{2A5C1754-37C8-4D93-ACFF-2B88A1956EA6}" type="slidenum">
              <a:rPr lang="en-IL" smtClean="0"/>
              <a:t>3</a:t>
            </a:fld>
            <a:endParaRPr lang="en-IL"/>
          </a:p>
        </p:txBody>
      </p:sp>
      <p:pic>
        <p:nvPicPr>
          <p:cNvPr id="5" name="Content Placeholder 9">
            <a:extLst>
              <a:ext uri="{FF2B5EF4-FFF2-40B4-BE49-F238E27FC236}">
                <a16:creationId xmlns:a16="http://schemas.microsoft.com/office/drawing/2014/main" id="{46B23148-A1C3-484F-A393-5484E123832E}"/>
              </a:ext>
            </a:extLst>
          </p:cNvPr>
          <p:cNvPicPr>
            <a:picLocks noChangeAspect="1"/>
          </p:cNvPicPr>
          <p:nvPr/>
        </p:nvPicPr>
        <p:blipFill rotWithShape="1">
          <a:blip r:embed="rId3">
            <a:extLst>
              <a:ext uri="{28A0092B-C50C-407E-A947-70E740481C1C}">
                <a14:useLocalDpi xmlns:a14="http://schemas.microsoft.com/office/drawing/2010/main" val="0"/>
              </a:ext>
            </a:extLst>
          </a:blip>
          <a:srcRect t="1" r="31273" b="-1886"/>
          <a:stretch/>
        </p:blipFill>
        <p:spPr>
          <a:xfrm>
            <a:off x="1385392" y="5244740"/>
            <a:ext cx="10158585" cy="772295"/>
          </a:xfrm>
          <a:prstGeom prst="rect">
            <a:avLst/>
          </a:prstGeom>
        </p:spPr>
      </p:pic>
      <p:sp>
        <p:nvSpPr>
          <p:cNvPr id="6" name="Rectangle 5">
            <a:extLst>
              <a:ext uri="{FF2B5EF4-FFF2-40B4-BE49-F238E27FC236}">
                <a16:creationId xmlns:a16="http://schemas.microsoft.com/office/drawing/2014/main" id="{7B11AEB6-70BD-4759-B650-D4ECF4E9E68E}"/>
              </a:ext>
            </a:extLst>
          </p:cNvPr>
          <p:cNvSpPr/>
          <p:nvPr/>
        </p:nvSpPr>
        <p:spPr>
          <a:xfrm>
            <a:off x="5024388" y="5078480"/>
            <a:ext cx="3474720" cy="863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2F67D025-8125-44A8-A2D5-1593C34B08C0}"/>
              </a:ext>
            </a:extLst>
          </p:cNvPr>
          <p:cNvSpPr/>
          <p:nvPr/>
        </p:nvSpPr>
        <p:spPr>
          <a:xfrm>
            <a:off x="9132771" y="5078479"/>
            <a:ext cx="2402322" cy="863899"/>
          </a:xfrm>
          <a:prstGeom prst="rect">
            <a:avLst/>
          </a:prstGeom>
          <a:no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TextBox 7">
            <a:extLst>
              <a:ext uri="{FF2B5EF4-FFF2-40B4-BE49-F238E27FC236}">
                <a16:creationId xmlns:a16="http://schemas.microsoft.com/office/drawing/2014/main" id="{F756BBF0-3D7B-4CD4-B2EB-47634F9A9B35}"/>
              </a:ext>
            </a:extLst>
          </p:cNvPr>
          <p:cNvSpPr txBox="1"/>
          <p:nvPr/>
        </p:nvSpPr>
        <p:spPr>
          <a:xfrm>
            <a:off x="4514248" y="5965864"/>
            <a:ext cx="2338939" cy="523220"/>
          </a:xfrm>
          <a:prstGeom prst="rect">
            <a:avLst/>
          </a:prstGeom>
          <a:noFill/>
        </p:spPr>
        <p:txBody>
          <a:bodyPr wrap="square" rtlCol="0">
            <a:spAutoFit/>
          </a:bodyPr>
          <a:lstStyle/>
          <a:p>
            <a:r>
              <a:rPr lang="en-US" sz="2800" dirty="0">
                <a:solidFill>
                  <a:srgbClr val="FF0000"/>
                </a:solidFill>
              </a:rPr>
              <a:t>Fidelity term </a:t>
            </a:r>
            <a:endParaRPr lang="en-IL" sz="2800" dirty="0">
              <a:solidFill>
                <a:srgbClr val="FF0000"/>
              </a:solidFill>
            </a:endParaRPr>
          </a:p>
        </p:txBody>
      </p:sp>
      <p:pic>
        <p:nvPicPr>
          <p:cNvPr id="10" name="Picture 9">
            <a:extLst>
              <a:ext uri="{FF2B5EF4-FFF2-40B4-BE49-F238E27FC236}">
                <a16:creationId xmlns:a16="http://schemas.microsoft.com/office/drawing/2014/main" id="{0319A812-29E7-4F95-B182-C4C00E65276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47566" y="6053372"/>
            <a:ext cx="1826054" cy="348205"/>
          </a:xfrm>
          <a:prstGeom prst="rect">
            <a:avLst/>
          </a:prstGeom>
        </p:spPr>
      </p:pic>
      <p:sp>
        <p:nvSpPr>
          <p:cNvPr id="11" name="TextBox 10">
            <a:extLst>
              <a:ext uri="{FF2B5EF4-FFF2-40B4-BE49-F238E27FC236}">
                <a16:creationId xmlns:a16="http://schemas.microsoft.com/office/drawing/2014/main" id="{B8407CA5-188F-48F4-A64C-DAEC6151D709}"/>
              </a:ext>
            </a:extLst>
          </p:cNvPr>
          <p:cNvSpPr txBox="1"/>
          <p:nvPr/>
        </p:nvSpPr>
        <p:spPr>
          <a:xfrm>
            <a:off x="9325285" y="5945008"/>
            <a:ext cx="2338939" cy="523220"/>
          </a:xfrm>
          <a:prstGeom prst="rect">
            <a:avLst/>
          </a:prstGeom>
          <a:noFill/>
        </p:spPr>
        <p:txBody>
          <a:bodyPr wrap="square" rtlCol="0">
            <a:spAutoFit/>
          </a:bodyPr>
          <a:lstStyle/>
          <a:p>
            <a:r>
              <a:rPr lang="en-US" sz="2800" dirty="0">
                <a:solidFill>
                  <a:srgbClr val="4472C4"/>
                </a:solidFill>
              </a:rPr>
              <a:t>Prior term</a:t>
            </a:r>
            <a:endParaRPr lang="en-IL" sz="2800" dirty="0">
              <a:solidFill>
                <a:srgbClr val="4472C4"/>
              </a:solidFill>
            </a:endParaRPr>
          </a:p>
        </p:txBody>
      </p:sp>
      <p:pic>
        <p:nvPicPr>
          <p:cNvPr id="14" name="Content Placeholder 22">
            <a:extLst>
              <a:ext uri="{FF2B5EF4-FFF2-40B4-BE49-F238E27FC236}">
                <a16:creationId xmlns:a16="http://schemas.microsoft.com/office/drawing/2014/main" id="{B8870292-78BB-44DC-B58E-3D154196CB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3892" y="2542098"/>
            <a:ext cx="4478901" cy="764127"/>
          </a:xfrm>
          <a:prstGeom prst="rect">
            <a:avLst/>
          </a:prstGeom>
        </p:spPr>
      </p:pic>
    </p:spTree>
    <p:extLst>
      <p:ext uri="{BB962C8B-B14F-4D97-AF65-F5344CB8AC3E}">
        <p14:creationId xmlns:p14="http://schemas.microsoft.com/office/powerpoint/2010/main" val="340777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D0B2-A277-4390-BE99-844648D46266}"/>
              </a:ext>
            </a:extLst>
          </p:cNvPr>
          <p:cNvSpPr>
            <a:spLocks noGrp="1"/>
          </p:cNvSpPr>
          <p:nvPr>
            <p:ph type="title"/>
          </p:nvPr>
        </p:nvSpPr>
        <p:spPr/>
        <p:txBody>
          <a:bodyPr/>
          <a:lstStyle/>
          <a:p>
            <a:r>
              <a:rPr lang="en-US" dirty="0"/>
              <a:t>Supervised vs. Self-supervised</a:t>
            </a:r>
            <a:endParaRPr lang="en-IL" dirty="0"/>
          </a:p>
        </p:txBody>
      </p:sp>
      <p:pic>
        <p:nvPicPr>
          <p:cNvPr id="11" name="Content Placeholder 10">
            <a:extLst>
              <a:ext uri="{FF2B5EF4-FFF2-40B4-BE49-F238E27FC236}">
                <a16:creationId xmlns:a16="http://schemas.microsoft.com/office/drawing/2014/main" id="{EBCAB41E-9B0F-4996-8BD9-807978D1A93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7887"/>
          <a:stretch/>
        </p:blipFill>
        <p:spPr>
          <a:xfrm>
            <a:off x="3601683" y="1488141"/>
            <a:ext cx="4341477" cy="2521999"/>
          </a:xfrm>
        </p:spPr>
      </p:pic>
      <p:sp>
        <p:nvSpPr>
          <p:cNvPr id="4" name="Slide Number Placeholder 3">
            <a:extLst>
              <a:ext uri="{FF2B5EF4-FFF2-40B4-BE49-F238E27FC236}">
                <a16:creationId xmlns:a16="http://schemas.microsoft.com/office/drawing/2014/main" id="{8F0772E7-FD96-4962-9DF4-957DF7641A79}"/>
              </a:ext>
            </a:extLst>
          </p:cNvPr>
          <p:cNvSpPr>
            <a:spLocks noGrp="1"/>
          </p:cNvSpPr>
          <p:nvPr>
            <p:ph type="sldNum" sz="quarter" idx="12"/>
          </p:nvPr>
        </p:nvSpPr>
        <p:spPr/>
        <p:txBody>
          <a:bodyPr/>
          <a:lstStyle/>
          <a:p>
            <a:fld id="{2A5C1754-37C8-4D93-ACFF-2B88A1956EA6}" type="slidenum">
              <a:rPr lang="en-IL" smtClean="0"/>
              <a:t>4</a:t>
            </a:fld>
            <a:endParaRPr lang="en-IL"/>
          </a:p>
        </p:txBody>
      </p:sp>
      <p:pic>
        <p:nvPicPr>
          <p:cNvPr id="14" name="Picture 13">
            <a:extLst>
              <a:ext uri="{FF2B5EF4-FFF2-40B4-BE49-F238E27FC236}">
                <a16:creationId xmlns:a16="http://schemas.microsoft.com/office/drawing/2014/main" id="{F2B8B4EE-F179-469F-878E-C304E9F85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83" y="1488141"/>
            <a:ext cx="4341477" cy="4839502"/>
          </a:xfrm>
          <a:prstGeom prst="rect">
            <a:avLst/>
          </a:prstGeom>
        </p:spPr>
      </p:pic>
      <p:pic>
        <p:nvPicPr>
          <p:cNvPr id="18" name="Picture 17">
            <a:extLst>
              <a:ext uri="{FF2B5EF4-FFF2-40B4-BE49-F238E27FC236}">
                <a16:creationId xmlns:a16="http://schemas.microsoft.com/office/drawing/2014/main" id="{FFCE45F5-92D7-4526-B1EF-9DAFAAD820A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3" r="51470" b="-14050"/>
          <a:stretch/>
        </p:blipFill>
        <p:spPr>
          <a:xfrm>
            <a:off x="8238447" y="2088682"/>
            <a:ext cx="3837614" cy="1203159"/>
          </a:xfrm>
          <a:prstGeom prst="rect">
            <a:avLst/>
          </a:prstGeom>
        </p:spPr>
      </p:pic>
      <p:pic>
        <p:nvPicPr>
          <p:cNvPr id="20" name="Picture 19">
            <a:extLst>
              <a:ext uri="{FF2B5EF4-FFF2-40B4-BE49-F238E27FC236}">
                <a16:creationId xmlns:a16="http://schemas.microsoft.com/office/drawing/2014/main" id="{5A7FEB3A-BA46-4DC5-AFFD-420C4F32B6A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 r="58849" b="-11958"/>
          <a:stretch/>
        </p:blipFill>
        <p:spPr>
          <a:xfrm>
            <a:off x="8238447" y="4668822"/>
            <a:ext cx="3436192" cy="605822"/>
          </a:xfrm>
          <a:prstGeom prst="rect">
            <a:avLst/>
          </a:prstGeom>
        </p:spPr>
      </p:pic>
      <p:grpSp>
        <p:nvGrpSpPr>
          <p:cNvPr id="24" name="Group 23">
            <a:extLst>
              <a:ext uri="{FF2B5EF4-FFF2-40B4-BE49-F238E27FC236}">
                <a16:creationId xmlns:a16="http://schemas.microsoft.com/office/drawing/2014/main" id="{15CADB49-CEA2-48F4-A966-388EABC09C06}"/>
              </a:ext>
            </a:extLst>
          </p:cNvPr>
          <p:cNvGrpSpPr/>
          <p:nvPr/>
        </p:nvGrpSpPr>
        <p:grpSpPr>
          <a:xfrm>
            <a:off x="9339721" y="5043638"/>
            <a:ext cx="2338939" cy="744601"/>
            <a:chOff x="9339721" y="5043638"/>
            <a:chExt cx="2338939" cy="744601"/>
          </a:xfrm>
        </p:grpSpPr>
        <p:sp>
          <p:nvSpPr>
            <p:cNvPr id="21" name="TextBox 20">
              <a:extLst>
                <a:ext uri="{FF2B5EF4-FFF2-40B4-BE49-F238E27FC236}">
                  <a16:creationId xmlns:a16="http://schemas.microsoft.com/office/drawing/2014/main" id="{25D389D2-AEDA-44B4-8398-F64348800AA2}"/>
                </a:ext>
              </a:extLst>
            </p:cNvPr>
            <p:cNvSpPr txBox="1"/>
            <p:nvPr/>
          </p:nvSpPr>
          <p:spPr>
            <a:xfrm>
              <a:off x="9339721" y="5265019"/>
              <a:ext cx="2338939" cy="523220"/>
            </a:xfrm>
            <a:prstGeom prst="rect">
              <a:avLst/>
            </a:prstGeom>
            <a:noFill/>
          </p:spPr>
          <p:txBody>
            <a:bodyPr wrap="square" rtlCol="0">
              <a:spAutoFit/>
            </a:bodyPr>
            <a:lstStyle/>
            <a:p>
              <a:r>
                <a:rPr lang="en-US" sz="2800" dirty="0">
                  <a:solidFill>
                    <a:srgbClr val="4472C4"/>
                  </a:solidFill>
                </a:rPr>
                <a:t>Inherent prior</a:t>
              </a:r>
              <a:endParaRPr lang="en-IL" sz="2800" dirty="0">
                <a:solidFill>
                  <a:srgbClr val="4472C4"/>
                </a:solidFill>
              </a:endParaRPr>
            </a:p>
          </p:txBody>
        </p:sp>
        <p:cxnSp>
          <p:nvCxnSpPr>
            <p:cNvPr id="23" name="Straight Arrow Connector 22">
              <a:extLst>
                <a:ext uri="{FF2B5EF4-FFF2-40B4-BE49-F238E27FC236}">
                  <a16:creationId xmlns:a16="http://schemas.microsoft.com/office/drawing/2014/main" id="{3A10087B-D804-485B-AF81-FDB952D3BF1D}"/>
                </a:ext>
              </a:extLst>
            </p:cNvPr>
            <p:cNvCxnSpPr/>
            <p:nvPr/>
          </p:nvCxnSpPr>
          <p:spPr>
            <a:xfrm flipV="1">
              <a:off x="10157254" y="5043638"/>
              <a:ext cx="0" cy="3946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A249D0B2-A277-4390-BE99-844648D46266}"/>
              </a:ext>
            </a:extLst>
          </p:cNvPr>
          <p:cNvSpPr txBox="1">
            <a:spLocks/>
          </p:cNvSpPr>
          <p:nvPr/>
        </p:nvSpPr>
        <p:spPr>
          <a:xfrm rot="16200000">
            <a:off x="2490086" y="2473765"/>
            <a:ext cx="1431455" cy="4964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a:r>
              <a:rPr lang="en-US" sz="2000" b="0" dirty="0"/>
              <a:t>Supervised</a:t>
            </a:r>
            <a:endParaRPr lang="en-IL" sz="2000" b="0" dirty="0"/>
          </a:p>
        </p:txBody>
      </p:sp>
      <p:sp>
        <p:nvSpPr>
          <p:cNvPr id="13" name="Title 1">
            <a:extLst>
              <a:ext uri="{FF2B5EF4-FFF2-40B4-BE49-F238E27FC236}">
                <a16:creationId xmlns:a16="http://schemas.microsoft.com/office/drawing/2014/main" id="{A249D0B2-A277-4390-BE99-844648D46266}"/>
              </a:ext>
            </a:extLst>
          </p:cNvPr>
          <p:cNvSpPr txBox="1">
            <a:spLocks/>
          </p:cNvSpPr>
          <p:nvPr/>
        </p:nvSpPr>
        <p:spPr>
          <a:xfrm rot="16200000">
            <a:off x="2318197" y="4963853"/>
            <a:ext cx="1802673" cy="4964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a:r>
              <a:rPr lang="en-US" sz="2000" b="0" dirty="0"/>
              <a:t>Self-supervised</a:t>
            </a:r>
            <a:endParaRPr lang="en-IL" sz="2000" b="0" dirty="0"/>
          </a:p>
        </p:txBody>
      </p:sp>
    </p:spTree>
    <p:extLst>
      <p:ext uri="{BB962C8B-B14F-4D97-AF65-F5344CB8AC3E}">
        <p14:creationId xmlns:p14="http://schemas.microsoft.com/office/powerpoint/2010/main" val="206573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DD0C-3EF8-4F25-9159-B65D3E1501BA}"/>
              </a:ext>
            </a:extLst>
          </p:cNvPr>
          <p:cNvSpPr>
            <a:spLocks noGrp="1"/>
          </p:cNvSpPr>
          <p:nvPr>
            <p:ph type="title"/>
          </p:nvPr>
        </p:nvSpPr>
        <p:spPr/>
        <p:txBody>
          <a:bodyPr/>
          <a:lstStyle/>
          <a:p>
            <a:r>
              <a:rPr lang="en-US" dirty="0"/>
              <a:t>Use-case: accelerated MRI reconstruction</a:t>
            </a:r>
            <a:endParaRPr lang="en-IL" dirty="0"/>
          </a:p>
        </p:txBody>
      </p:sp>
      <p:pic>
        <p:nvPicPr>
          <p:cNvPr id="6" name="Content Placeholder 5 1">
            <a:extLst>
              <a:ext uri="{FF2B5EF4-FFF2-40B4-BE49-F238E27FC236}">
                <a16:creationId xmlns:a16="http://schemas.microsoft.com/office/drawing/2014/main" id="{19096A3B-C00E-4067-8AFD-73C1AA49161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6001" r="42149"/>
          <a:stretch/>
        </p:blipFill>
        <p:spPr>
          <a:xfrm>
            <a:off x="1268939" y="1576640"/>
            <a:ext cx="1597391" cy="1786856"/>
          </a:xfrm>
        </p:spPr>
      </p:pic>
      <p:sp>
        <p:nvSpPr>
          <p:cNvPr id="4" name="Slide Number Placeholder 3">
            <a:extLst>
              <a:ext uri="{FF2B5EF4-FFF2-40B4-BE49-F238E27FC236}">
                <a16:creationId xmlns:a16="http://schemas.microsoft.com/office/drawing/2014/main" id="{9DB7A831-8CA3-45B9-B0A9-D6DF8C16089E}"/>
              </a:ext>
            </a:extLst>
          </p:cNvPr>
          <p:cNvSpPr>
            <a:spLocks noGrp="1"/>
          </p:cNvSpPr>
          <p:nvPr>
            <p:ph type="sldNum" sz="quarter" idx="12"/>
          </p:nvPr>
        </p:nvSpPr>
        <p:spPr/>
        <p:txBody>
          <a:bodyPr/>
          <a:lstStyle/>
          <a:p>
            <a:fld id="{2A5C1754-37C8-4D93-ACFF-2B88A1956EA6}" type="slidenum">
              <a:rPr lang="en-IL" smtClean="0"/>
              <a:t>5</a:t>
            </a:fld>
            <a:endParaRPr lang="en-IL"/>
          </a:p>
        </p:txBody>
      </p:sp>
      <p:sp>
        <p:nvSpPr>
          <p:cNvPr id="8" name="Rectangle 7">
            <a:extLst>
              <a:ext uri="{FF2B5EF4-FFF2-40B4-BE49-F238E27FC236}">
                <a16:creationId xmlns:a16="http://schemas.microsoft.com/office/drawing/2014/main" id="{9F7E115E-C511-4AFE-913D-4ECA32172CDB}"/>
              </a:ext>
            </a:extLst>
          </p:cNvPr>
          <p:cNvSpPr/>
          <p:nvPr/>
        </p:nvSpPr>
        <p:spPr>
          <a:xfrm>
            <a:off x="2120491" y="4680795"/>
            <a:ext cx="264832" cy="238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F967F37A-EE50-49A4-A7AC-7DBD47F0C32B}"/>
              </a:ext>
            </a:extLst>
          </p:cNvPr>
          <p:cNvSpPr/>
          <p:nvPr/>
        </p:nvSpPr>
        <p:spPr>
          <a:xfrm>
            <a:off x="714064" y="4687208"/>
            <a:ext cx="118833" cy="238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1" name="Rectangle 30">
            <a:extLst>
              <a:ext uri="{FF2B5EF4-FFF2-40B4-BE49-F238E27FC236}">
                <a16:creationId xmlns:a16="http://schemas.microsoft.com/office/drawing/2014/main" id="{9B6368AC-E2CE-4CD0-B8E8-E5A1C953C038}"/>
              </a:ext>
            </a:extLst>
          </p:cNvPr>
          <p:cNvSpPr/>
          <p:nvPr/>
        </p:nvSpPr>
        <p:spPr>
          <a:xfrm>
            <a:off x="10125996" y="4576837"/>
            <a:ext cx="264832" cy="238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0" name="Rectangle 39">
            <a:extLst>
              <a:ext uri="{FF2B5EF4-FFF2-40B4-BE49-F238E27FC236}">
                <a16:creationId xmlns:a16="http://schemas.microsoft.com/office/drawing/2014/main" id="{35107E72-4993-4947-B9A0-44B8B8E282AE}"/>
              </a:ext>
            </a:extLst>
          </p:cNvPr>
          <p:cNvSpPr/>
          <p:nvPr/>
        </p:nvSpPr>
        <p:spPr>
          <a:xfrm>
            <a:off x="101600" y="4548931"/>
            <a:ext cx="466121" cy="37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23" name="Picture 2" descr="The detail of the Cartesian undersampling mask employed in this work. Note that the mask can be seen as a 3D volume indexed by $(k_x,k_y,t)$. For each image frame $t$, we fully sample along k_x-axis and undersample in k_y direction. We always acquire the 8 central lines and the remaining lines are sampled according to a zero-mean Gaussian distribution with the tail that is marginally offset so it will never reach zero.">
            <a:extLst>
              <a:ext uri="{FF2B5EF4-FFF2-40B4-BE49-F238E27FC236}">
                <a16:creationId xmlns:a16="http://schemas.microsoft.com/office/drawing/2014/main" id="{E7D6B2F8-71A1-4D62-931D-65E5850FC3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60" r="66088" b="8882"/>
          <a:stretch/>
        </p:blipFill>
        <p:spPr bwMode="auto">
          <a:xfrm>
            <a:off x="7756787" y="5435954"/>
            <a:ext cx="746170" cy="7824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151934E-218D-4C79-97C3-C712D6B538B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63735" t="-17641" r="29792" b="3658"/>
          <a:stretch/>
        </p:blipFill>
        <p:spPr>
          <a:xfrm>
            <a:off x="8002406" y="6180955"/>
            <a:ext cx="187569" cy="293350"/>
          </a:xfrm>
          <a:prstGeom prst="rect">
            <a:avLst/>
          </a:prstGeom>
        </p:spPr>
      </p:pic>
      <p:pic>
        <p:nvPicPr>
          <p:cNvPr id="26" name="Content Placeholder 5 1">
            <a:extLst>
              <a:ext uri="{FF2B5EF4-FFF2-40B4-BE49-F238E27FC236}">
                <a16:creationId xmlns:a16="http://schemas.microsoft.com/office/drawing/2014/main" id="{E16D6126-4DDC-4BB7-BA21-ABB7FC12E57F}"/>
              </a:ext>
            </a:extLst>
          </p:cNvPr>
          <p:cNvPicPr>
            <a:picLocks noChangeAspect="1"/>
          </p:cNvPicPr>
          <p:nvPr/>
        </p:nvPicPr>
        <p:blipFill rotWithShape="1">
          <a:blip r:embed="rId3">
            <a:extLst>
              <a:ext uri="{28A0092B-C50C-407E-A947-70E740481C1C}">
                <a14:useLocalDpi xmlns:a14="http://schemas.microsoft.com/office/drawing/2010/main" val="0"/>
              </a:ext>
            </a:extLst>
          </a:blip>
          <a:srcRect l="56061"/>
          <a:stretch/>
        </p:blipFill>
        <p:spPr>
          <a:xfrm>
            <a:off x="4090502" y="1529574"/>
            <a:ext cx="3212265" cy="1786856"/>
          </a:xfrm>
          <a:prstGeom prst="rect">
            <a:avLst/>
          </a:prstGeom>
        </p:spPr>
      </p:pic>
      <p:pic>
        <p:nvPicPr>
          <p:cNvPr id="27" name="Content Placeholder 5 5">
            <a:extLst>
              <a:ext uri="{FF2B5EF4-FFF2-40B4-BE49-F238E27FC236}">
                <a16:creationId xmlns:a16="http://schemas.microsoft.com/office/drawing/2014/main" id="{87B6FBDF-3E04-4B86-A658-6F7221857BFD}"/>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79530" t="6556" r="1846" b="15972"/>
          <a:stretch/>
        </p:blipFill>
        <p:spPr>
          <a:xfrm>
            <a:off x="2737864" y="1691536"/>
            <a:ext cx="1352638" cy="1376180"/>
          </a:xfrm>
          <a:prstGeom prst="rect">
            <a:avLst/>
          </a:prstGeom>
        </p:spPr>
      </p:pic>
      <p:sp>
        <p:nvSpPr>
          <p:cNvPr id="3" name="Rectangle 2">
            <a:extLst>
              <a:ext uri="{FF2B5EF4-FFF2-40B4-BE49-F238E27FC236}">
                <a16:creationId xmlns:a16="http://schemas.microsoft.com/office/drawing/2014/main" id="{734D037F-1C49-464A-A206-B02A259E3251}"/>
              </a:ext>
            </a:extLst>
          </p:cNvPr>
          <p:cNvSpPr/>
          <p:nvPr/>
        </p:nvSpPr>
        <p:spPr>
          <a:xfrm>
            <a:off x="3945190" y="3099480"/>
            <a:ext cx="312982" cy="21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4" name="Picture 33">
            <a:extLst>
              <a:ext uri="{FF2B5EF4-FFF2-40B4-BE49-F238E27FC236}">
                <a16:creationId xmlns:a16="http://schemas.microsoft.com/office/drawing/2014/main" id="{79F81EEF-7FB2-4A6D-8304-BEE9892A4C1C}"/>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93629" b="-4504"/>
          <a:stretch/>
        </p:blipFill>
        <p:spPr>
          <a:xfrm>
            <a:off x="3386123" y="3166519"/>
            <a:ext cx="271477" cy="395564"/>
          </a:xfrm>
          <a:prstGeom prst="rect">
            <a:avLst/>
          </a:prstGeom>
        </p:spPr>
      </p:pic>
      <p:pic>
        <p:nvPicPr>
          <p:cNvPr id="14" name="Picture 13">
            <a:extLst>
              <a:ext uri="{FF2B5EF4-FFF2-40B4-BE49-F238E27FC236}">
                <a16:creationId xmlns:a16="http://schemas.microsoft.com/office/drawing/2014/main" id="{52AFC375-D041-4142-B517-4FBD0A950E4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437075" y="3264293"/>
            <a:ext cx="166068" cy="201030"/>
          </a:xfrm>
          <a:prstGeom prst="rect">
            <a:avLst/>
          </a:prstGeom>
        </p:spPr>
      </p:pic>
      <p:pic>
        <p:nvPicPr>
          <p:cNvPr id="48" name="Content Placeholder 5 3">
            <a:extLst>
              <a:ext uri="{FF2B5EF4-FFF2-40B4-BE49-F238E27FC236}">
                <a16:creationId xmlns:a16="http://schemas.microsoft.com/office/drawing/2014/main" id="{C1AB8174-D78A-4326-9BBC-FA74BA117836}"/>
              </a:ext>
            </a:extLst>
          </p:cNvPr>
          <p:cNvPicPr>
            <a:picLocks noChangeAspect="1"/>
          </p:cNvPicPr>
          <p:nvPr/>
        </p:nvPicPr>
        <p:blipFill rotWithShape="1">
          <a:blip r:embed="rId3">
            <a:extLst>
              <a:ext uri="{28A0092B-C50C-407E-A947-70E740481C1C}">
                <a14:useLocalDpi xmlns:a14="http://schemas.microsoft.com/office/drawing/2010/main" val="0"/>
              </a:ext>
            </a:extLst>
          </a:blip>
          <a:srcRect l="79518" t="6474" r="1858" b="16413"/>
          <a:stretch/>
        </p:blipFill>
        <p:spPr>
          <a:xfrm>
            <a:off x="8648616" y="1626193"/>
            <a:ext cx="1344620" cy="1383618"/>
          </a:xfrm>
          <a:prstGeom prst="rect">
            <a:avLst/>
          </a:prstGeom>
        </p:spPr>
      </p:pic>
      <p:pic>
        <p:nvPicPr>
          <p:cNvPr id="49" name="Picture 48">
            <a:extLst>
              <a:ext uri="{FF2B5EF4-FFF2-40B4-BE49-F238E27FC236}">
                <a16:creationId xmlns:a16="http://schemas.microsoft.com/office/drawing/2014/main" id="{52AFC375-D041-4142-B517-4FBD0A950E42}"/>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t="26434"/>
          <a:stretch/>
        </p:blipFill>
        <p:spPr>
          <a:xfrm>
            <a:off x="9242809" y="3252831"/>
            <a:ext cx="156233" cy="139132"/>
          </a:xfrm>
          <a:prstGeom prst="rect">
            <a:avLst/>
          </a:prstGeom>
        </p:spPr>
      </p:pic>
      <p:sp>
        <p:nvSpPr>
          <p:cNvPr id="5" name="TextBox 4"/>
          <p:cNvSpPr txBox="1"/>
          <p:nvPr/>
        </p:nvSpPr>
        <p:spPr>
          <a:xfrm>
            <a:off x="8911715" y="3012662"/>
            <a:ext cx="1416465" cy="276999"/>
          </a:xfrm>
          <a:prstGeom prst="rect">
            <a:avLst/>
          </a:prstGeom>
          <a:noFill/>
        </p:spPr>
        <p:txBody>
          <a:bodyPr wrap="square" rtlCol="0">
            <a:spAutoFit/>
          </a:bodyPr>
          <a:lstStyle/>
          <a:p>
            <a:r>
              <a:rPr lang="en-US" sz="1200" dirty="0" err="1"/>
              <a:t>Groundtruth</a:t>
            </a:r>
            <a:endParaRPr lang="en-US" sz="1200" dirty="0"/>
          </a:p>
        </p:txBody>
      </p:sp>
      <p:pic>
        <p:nvPicPr>
          <p:cNvPr id="7" name="Content Placeholder 5 4">
            <a:extLst>
              <a:ext uri="{FF2B5EF4-FFF2-40B4-BE49-F238E27FC236}">
                <a16:creationId xmlns:a16="http://schemas.microsoft.com/office/drawing/2014/main" id="{9EB5862E-2438-46E7-B307-49C314BF38A8}"/>
              </a:ext>
            </a:extLst>
          </p:cNvPr>
          <p:cNvPicPr>
            <a:picLocks noChangeAspect="1"/>
          </p:cNvPicPr>
          <p:nvPr/>
        </p:nvPicPr>
        <p:blipFill rotWithShape="1">
          <a:blip r:embed="rId3">
            <a:extLst>
              <a:ext uri="{28A0092B-C50C-407E-A947-70E740481C1C}">
                <a14:useLocalDpi xmlns:a14="http://schemas.microsoft.com/office/drawing/2010/main" val="0"/>
              </a:ext>
            </a:extLst>
          </a:blip>
          <a:srcRect l="35886" r="42853"/>
          <a:stretch/>
        </p:blipFill>
        <p:spPr>
          <a:xfrm>
            <a:off x="743363" y="4054907"/>
            <a:ext cx="1452795" cy="1698193"/>
          </a:xfrm>
          <a:prstGeom prst="rect">
            <a:avLst/>
          </a:prstGeom>
        </p:spPr>
      </p:pic>
      <p:pic>
        <p:nvPicPr>
          <p:cNvPr id="12" name="Content Placeholder 5 5">
            <a:extLst>
              <a:ext uri="{FF2B5EF4-FFF2-40B4-BE49-F238E27FC236}">
                <a16:creationId xmlns:a16="http://schemas.microsoft.com/office/drawing/2014/main" id="{826F8A96-54F8-4075-ABCB-A844AD92B6A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79530" t="6556" r="1846" b="15972"/>
          <a:stretch/>
        </p:blipFill>
        <p:spPr>
          <a:xfrm>
            <a:off x="2165891" y="4164037"/>
            <a:ext cx="1272616" cy="1315617"/>
          </a:xfrm>
          <a:prstGeom prst="rect">
            <a:avLst/>
          </a:prstGeom>
        </p:spPr>
      </p:pic>
      <p:pic>
        <p:nvPicPr>
          <p:cNvPr id="15" name="Content Placeholder 5 6">
            <a:extLst>
              <a:ext uri="{FF2B5EF4-FFF2-40B4-BE49-F238E27FC236}">
                <a16:creationId xmlns:a16="http://schemas.microsoft.com/office/drawing/2014/main" id="{61DA8109-61F1-4487-BFD9-2444D8F67F35}"/>
              </a:ext>
            </a:extLst>
          </p:cNvPr>
          <p:cNvPicPr>
            <a:picLocks noChangeAspect="1"/>
          </p:cNvPicPr>
          <p:nvPr/>
        </p:nvPicPr>
        <p:blipFill rotWithShape="1">
          <a:blip r:embed="rId3">
            <a:extLst>
              <a:ext uri="{28A0092B-C50C-407E-A947-70E740481C1C}">
                <a14:useLocalDpi xmlns:a14="http://schemas.microsoft.com/office/drawing/2010/main" val="0"/>
              </a:ext>
            </a:extLst>
          </a:blip>
          <a:srcRect l="56214" t="14204" r="20421" b="22529"/>
          <a:stretch/>
        </p:blipFill>
        <p:spPr>
          <a:xfrm>
            <a:off x="3438507" y="4262840"/>
            <a:ext cx="1596561" cy="1074412"/>
          </a:xfrm>
          <a:prstGeom prst="rect">
            <a:avLst/>
          </a:prstGeom>
        </p:spPr>
      </p:pic>
      <p:pic>
        <p:nvPicPr>
          <p:cNvPr id="18" name="Content Placeholder 5 7">
            <a:extLst>
              <a:ext uri="{FF2B5EF4-FFF2-40B4-BE49-F238E27FC236}">
                <a16:creationId xmlns:a16="http://schemas.microsoft.com/office/drawing/2014/main" id="{3CDD9F28-FB9B-48BA-B663-937089E3CCEB}"/>
              </a:ext>
            </a:extLst>
          </p:cNvPr>
          <p:cNvPicPr>
            <a:picLocks noChangeAspect="1"/>
          </p:cNvPicPr>
          <p:nvPr/>
        </p:nvPicPr>
        <p:blipFill rotWithShape="1">
          <a:blip r:embed="rId3">
            <a:extLst>
              <a:ext uri="{28A0092B-C50C-407E-A947-70E740481C1C}">
                <a14:useLocalDpi xmlns:a14="http://schemas.microsoft.com/office/drawing/2010/main" val="0"/>
              </a:ext>
            </a:extLst>
          </a:blip>
          <a:srcRect l="20962" r="62880" b="16388"/>
          <a:stretch/>
        </p:blipFill>
        <p:spPr>
          <a:xfrm>
            <a:off x="7580300" y="3972846"/>
            <a:ext cx="1104133" cy="1419882"/>
          </a:xfrm>
          <a:prstGeom prst="rect">
            <a:avLst/>
          </a:prstGeom>
        </p:spPr>
      </p:pic>
      <p:pic>
        <p:nvPicPr>
          <p:cNvPr id="30" name="Content Placeholder 5 8">
            <a:extLst>
              <a:ext uri="{FF2B5EF4-FFF2-40B4-BE49-F238E27FC236}">
                <a16:creationId xmlns:a16="http://schemas.microsoft.com/office/drawing/2014/main" id="{BDCDE562-D3B6-424D-B55F-E3566DC28371}"/>
              </a:ext>
            </a:extLst>
          </p:cNvPr>
          <p:cNvPicPr>
            <a:picLocks noChangeAspect="1"/>
          </p:cNvPicPr>
          <p:nvPr/>
        </p:nvPicPr>
        <p:blipFill rotWithShape="1">
          <a:blip r:embed="rId3">
            <a:extLst>
              <a:ext uri="{28A0092B-C50C-407E-A947-70E740481C1C}">
                <a14:useLocalDpi xmlns:a14="http://schemas.microsoft.com/office/drawing/2010/main" val="0"/>
              </a:ext>
            </a:extLst>
          </a:blip>
          <a:srcRect l="34943" r="42853"/>
          <a:stretch/>
        </p:blipFill>
        <p:spPr>
          <a:xfrm>
            <a:off x="8516100" y="3966244"/>
            <a:ext cx="1517230" cy="1698193"/>
          </a:xfrm>
          <a:prstGeom prst="rect">
            <a:avLst/>
          </a:prstGeom>
        </p:spPr>
      </p:pic>
      <p:pic>
        <p:nvPicPr>
          <p:cNvPr id="33" name="Content Placeholder 5 9">
            <a:extLst>
              <a:ext uri="{FF2B5EF4-FFF2-40B4-BE49-F238E27FC236}">
                <a16:creationId xmlns:a16="http://schemas.microsoft.com/office/drawing/2014/main" id="{96C5EEFC-ABED-4A13-9514-A3E7DE61E321}"/>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79530" t="6556" r="1846" b="15972"/>
          <a:stretch/>
        </p:blipFill>
        <p:spPr>
          <a:xfrm>
            <a:off x="9957048" y="4077110"/>
            <a:ext cx="1272616" cy="1315617"/>
          </a:xfrm>
          <a:prstGeom prst="rect">
            <a:avLst/>
          </a:prstGeom>
        </p:spPr>
      </p:pic>
      <p:grpSp>
        <p:nvGrpSpPr>
          <p:cNvPr id="10" name="Group 9"/>
          <p:cNvGrpSpPr/>
          <p:nvPr/>
        </p:nvGrpSpPr>
        <p:grpSpPr>
          <a:xfrm>
            <a:off x="5029549" y="4104340"/>
            <a:ext cx="2558375" cy="1616131"/>
            <a:chOff x="4783035" y="4104340"/>
            <a:chExt cx="2558375" cy="1616131"/>
          </a:xfrm>
        </p:grpSpPr>
        <p:pic>
          <p:nvPicPr>
            <p:cNvPr id="16" name="Content Placeholder 5 2">
              <a:extLst>
                <a:ext uri="{FF2B5EF4-FFF2-40B4-BE49-F238E27FC236}">
                  <a16:creationId xmlns:a16="http://schemas.microsoft.com/office/drawing/2014/main" id="{4ECC9C85-C81A-4023-9E2E-EF95F0ED73F1}"/>
                </a:ext>
              </a:extLst>
            </p:cNvPr>
            <p:cNvPicPr>
              <a:picLocks noChangeAspect="1"/>
            </p:cNvPicPr>
            <p:nvPr/>
          </p:nvPicPr>
          <p:blipFill rotWithShape="1">
            <a:blip r:embed="rId3">
              <a:extLst>
                <a:ext uri="{28A0092B-C50C-407E-A947-70E740481C1C}">
                  <a14:useLocalDpi xmlns:a14="http://schemas.microsoft.com/office/drawing/2010/main" val="0"/>
                </a:ext>
              </a:extLst>
            </a:blip>
            <a:srcRect l="1589" t="4833" r="79788"/>
            <a:stretch/>
          </p:blipFill>
          <p:spPr>
            <a:xfrm>
              <a:off x="6068794" y="4104340"/>
              <a:ext cx="1272616" cy="1616131"/>
            </a:xfrm>
            <a:prstGeom prst="rect">
              <a:avLst/>
            </a:prstGeom>
          </p:spPr>
        </p:pic>
        <p:pic>
          <p:nvPicPr>
            <p:cNvPr id="17" name="Content Placeholder 5 3">
              <a:extLst>
                <a:ext uri="{FF2B5EF4-FFF2-40B4-BE49-F238E27FC236}">
                  <a16:creationId xmlns:a16="http://schemas.microsoft.com/office/drawing/2014/main" id="{C1AB8174-D78A-4326-9BBC-FA74BA117836}"/>
                </a:ext>
              </a:extLst>
            </p:cNvPr>
            <p:cNvPicPr>
              <a:picLocks noChangeAspect="1"/>
            </p:cNvPicPr>
            <p:nvPr/>
          </p:nvPicPr>
          <p:blipFill rotWithShape="1">
            <a:blip r:embed="rId3">
              <a:extLst>
                <a:ext uri="{28A0092B-C50C-407E-A947-70E740481C1C}">
                  <a14:useLocalDpi xmlns:a14="http://schemas.microsoft.com/office/drawing/2010/main" val="0"/>
                </a:ext>
              </a:extLst>
            </a:blip>
            <a:srcRect l="79518" t="6474" r="1858" b="16413"/>
            <a:stretch/>
          </p:blipFill>
          <p:spPr>
            <a:xfrm>
              <a:off x="4783035" y="4145283"/>
              <a:ext cx="1259472" cy="1296001"/>
            </a:xfrm>
            <a:prstGeom prst="rect">
              <a:avLst/>
            </a:prstGeom>
          </p:spPr>
        </p:pic>
      </p:grpSp>
      <p:pic>
        <p:nvPicPr>
          <p:cNvPr id="50" name="Picture 49">
            <a:extLst>
              <a:ext uri="{FF2B5EF4-FFF2-40B4-BE49-F238E27FC236}">
                <a16:creationId xmlns:a16="http://schemas.microsoft.com/office/drawing/2014/main" id="{52AFC375-D041-4142-B517-4FBD0A950E4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598306" y="5527893"/>
            <a:ext cx="166068" cy="201030"/>
          </a:xfrm>
          <a:prstGeom prst="rect">
            <a:avLst/>
          </a:prstGeom>
        </p:spPr>
      </p:pic>
      <p:grpSp>
        <p:nvGrpSpPr>
          <p:cNvPr id="19" name="Group 18"/>
          <p:cNvGrpSpPr/>
          <p:nvPr/>
        </p:nvGrpSpPr>
        <p:grpSpPr>
          <a:xfrm>
            <a:off x="10465581" y="5547514"/>
            <a:ext cx="376359" cy="331116"/>
            <a:chOff x="3390900" y="5158882"/>
            <a:chExt cx="1077829" cy="1074383"/>
          </a:xfrm>
        </p:grpSpPr>
        <p:pic>
          <p:nvPicPr>
            <p:cNvPr id="51" name="Picture 50">
              <a:extLst>
                <a:ext uri="{FF2B5EF4-FFF2-40B4-BE49-F238E27FC236}">
                  <a16:creationId xmlns:a16="http://schemas.microsoft.com/office/drawing/2014/main" id="{52AFC375-D041-4142-B517-4FBD0A950E4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426072" y="5158882"/>
              <a:ext cx="940017" cy="958856"/>
            </a:xfrm>
            <a:prstGeom prst="rect">
              <a:avLst/>
            </a:prstGeom>
          </p:spPr>
        </p:pic>
        <p:pic>
          <p:nvPicPr>
            <p:cNvPr id="42" name="Picture 41">
              <a:extLst>
                <a:ext uri="{FF2B5EF4-FFF2-40B4-BE49-F238E27FC236}">
                  <a16:creationId xmlns:a16="http://schemas.microsoft.com/office/drawing/2014/main" id="{663CACA7-E945-43B8-B7B5-BEA244A06272}"/>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066" t="29254" r="93629" b="-4504"/>
            <a:stretch/>
          </p:blipFill>
          <p:spPr>
            <a:xfrm>
              <a:off x="3390900" y="5416970"/>
              <a:ext cx="1077829" cy="816295"/>
            </a:xfrm>
            <a:prstGeom prst="rect">
              <a:avLst/>
            </a:prstGeom>
            <a:solidFill>
              <a:schemeClr val="bg1"/>
            </a:solidFill>
          </p:spPr>
        </p:pic>
      </p:grpSp>
      <p:pic>
        <p:nvPicPr>
          <p:cNvPr id="52" name="Picture 51">
            <a:extLst>
              <a:ext uri="{FF2B5EF4-FFF2-40B4-BE49-F238E27FC236}">
                <a16:creationId xmlns:a16="http://schemas.microsoft.com/office/drawing/2014/main" id="{79F81EEF-7FB2-4A6D-8304-BEE9892A4C1C}"/>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93629" b="-4504"/>
          <a:stretch/>
        </p:blipFill>
        <p:spPr>
          <a:xfrm>
            <a:off x="2802199" y="5558220"/>
            <a:ext cx="219899" cy="320410"/>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5422380" y="5987564"/>
                <a:ext cx="107886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L" sz="2400" i="1" smtClean="0">
                          <a:latin typeface="Cambria Math" panose="02040503050406030204" pitchFamily="18" charset="0"/>
                          <a:ea typeface="Cambria Math" panose="02040503050406030204" pitchFamily="18" charset="0"/>
                        </a:rPr>
                        <m:t>ℒ</m:t>
                      </m:r>
                      <m:r>
                        <a:rPr lang="en-US" sz="2400" i="1">
                          <a:latin typeface="Cambria Math" panose="02040503050406030204" pitchFamily="18" charset="0"/>
                        </a:rPr>
                        <m:t>(</m:t>
                      </m:r>
                      <m:r>
                        <a:rPr lang="en-US" sz="2400" b="0" i="1" smtClean="0">
                          <a:latin typeface="Cambria Math" panose="02040503050406030204" pitchFamily="18" charset="0"/>
                        </a:rPr>
                        <m:t>𝑦</m:t>
                      </m:r>
                      <m:r>
                        <a:rPr lang="en-US" sz="2400" i="1">
                          <a:latin typeface="Cambria Math" panose="02040503050406030204" pitchFamily="18" charset="0"/>
                        </a:rPr>
                        <m:t>,</m:t>
                      </m:r>
                      <m:acc>
                        <m:accPr>
                          <m:chr m:val="̂"/>
                          <m:ctrlPr>
                            <a:rPr lang="en-IL" sz="2400" i="1">
                              <a:latin typeface="Cambria Math" panose="02040503050406030204" pitchFamily="18" charset="0"/>
                            </a:rPr>
                          </m:ctrlPr>
                        </m:accPr>
                        <m:e>
                          <m:r>
                            <a:rPr lang="en-US" sz="2400" b="0" i="1" smtClean="0">
                              <a:latin typeface="Cambria Math" panose="02040503050406030204" pitchFamily="18" charset="0"/>
                            </a:rPr>
                            <m:t>𝑦</m:t>
                          </m:r>
                        </m:e>
                      </m:acc>
                      <m:r>
                        <a:rPr lang="en-US" sz="2400" i="1">
                          <a:latin typeface="Cambria Math" panose="02040503050406030204" pitchFamily="18" charset="0"/>
                        </a:rPr>
                        <m:t>)</m:t>
                      </m:r>
                    </m:oMath>
                  </m:oMathPara>
                </a14:m>
                <a:endParaRPr lang="en-US" sz="2400" dirty="0"/>
              </a:p>
            </p:txBody>
          </p:sp>
        </mc:Choice>
        <mc:Fallback xmlns="">
          <p:sp>
            <p:nvSpPr>
              <p:cNvPr id="21" name="Rectangle 20"/>
              <p:cNvSpPr>
                <a:spLocks noRot="1" noChangeAspect="1" noMove="1" noResize="1" noEditPoints="1" noAdjustHandles="1" noChangeArrowheads="1" noChangeShapeType="1" noTextEdit="1"/>
              </p:cNvSpPr>
              <p:nvPr/>
            </p:nvSpPr>
            <p:spPr>
              <a:xfrm>
                <a:off x="5422380" y="5987564"/>
                <a:ext cx="1078860" cy="461665"/>
              </a:xfrm>
              <a:prstGeom prst="rect">
                <a:avLst/>
              </a:prstGeom>
              <a:blipFill>
                <a:blip r:embed="rId10"/>
                <a:stretch>
                  <a:fillRect l="-1130" t="-3947" r="-26554"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385369" y="2062422"/>
                <a:ext cx="107886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L" sz="2400" i="1">
                          <a:latin typeface="Cambria Math" panose="02040503050406030204" pitchFamily="18" charset="0"/>
                          <a:ea typeface="Cambria Math" panose="02040503050406030204" pitchFamily="18" charset="0"/>
                        </a:rPr>
                        <m:t>ℒ</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acc>
                        <m:accPr>
                          <m:chr m:val="̂"/>
                          <m:ctrlPr>
                            <a:rPr lang="en-IL" sz="2400" i="1">
                              <a:latin typeface="Cambria Math" panose="02040503050406030204" pitchFamily="18" charset="0"/>
                            </a:rPr>
                          </m:ctrlPr>
                        </m:accPr>
                        <m:e>
                          <m:r>
                            <a:rPr lang="en-US" sz="2400" i="1">
                              <a:latin typeface="Cambria Math" panose="02040503050406030204" pitchFamily="18" charset="0"/>
                            </a:rPr>
                            <m:t>𝑥</m:t>
                          </m:r>
                        </m:e>
                      </m:acc>
                      <m:r>
                        <a:rPr lang="en-US" sz="2400" i="1">
                          <a:latin typeface="Cambria Math" panose="02040503050406030204" pitchFamily="18" charset="0"/>
                        </a:rPr>
                        <m:t>)</m:t>
                      </m:r>
                    </m:oMath>
                  </m:oMathPara>
                </a14:m>
                <a:endParaRPr lang="en-US" sz="2400" dirty="0"/>
              </a:p>
            </p:txBody>
          </p:sp>
        </mc:Choice>
        <mc:Fallback xmlns="">
          <p:sp>
            <p:nvSpPr>
              <p:cNvPr id="53" name="Rectangle 52"/>
              <p:cNvSpPr>
                <a:spLocks noRot="1" noChangeAspect="1" noMove="1" noResize="1" noEditPoints="1" noAdjustHandles="1" noChangeArrowheads="1" noChangeShapeType="1" noTextEdit="1"/>
              </p:cNvSpPr>
              <p:nvPr/>
            </p:nvSpPr>
            <p:spPr>
              <a:xfrm>
                <a:off x="7385369" y="2062422"/>
                <a:ext cx="1078860" cy="461665"/>
              </a:xfrm>
              <a:prstGeom prst="rect">
                <a:avLst/>
              </a:prstGeom>
              <a:blipFill>
                <a:blip r:embed="rId11"/>
                <a:stretch>
                  <a:fillRect l="-1705" t="-3947" r="-25568" b="-17105"/>
                </a:stretch>
              </a:blipFill>
            </p:spPr>
            <p:txBody>
              <a:bodyPr/>
              <a:lstStyle/>
              <a:p>
                <a:r>
                  <a:rPr lang="en-US">
                    <a:noFill/>
                  </a:rPr>
                  <a:t> </a:t>
                </a:r>
              </a:p>
            </p:txBody>
          </p:sp>
        </mc:Fallback>
      </mc:AlternateContent>
      <p:sp>
        <p:nvSpPr>
          <p:cNvPr id="35" name="Title 1">
            <a:extLst>
              <a:ext uri="{FF2B5EF4-FFF2-40B4-BE49-F238E27FC236}">
                <a16:creationId xmlns:a16="http://schemas.microsoft.com/office/drawing/2014/main" id="{A249D0B2-A277-4390-BE99-844648D46266}"/>
              </a:ext>
            </a:extLst>
          </p:cNvPr>
          <p:cNvSpPr txBox="1">
            <a:spLocks/>
          </p:cNvSpPr>
          <p:nvPr/>
        </p:nvSpPr>
        <p:spPr>
          <a:xfrm rot="16200000">
            <a:off x="-499973" y="2094884"/>
            <a:ext cx="1431455" cy="4964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a:r>
              <a:rPr lang="en-US" sz="2000" b="0" dirty="0"/>
              <a:t>Supervised</a:t>
            </a:r>
            <a:endParaRPr lang="en-IL" sz="2000" b="0" dirty="0"/>
          </a:p>
        </p:txBody>
      </p:sp>
      <p:sp>
        <p:nvSpPr>
          <p:cNvPr id="36" name="Title 1">
            <a:extLst>
              <a:ext uri="{FF2B5EF4-FFF2-40B4-BE49-F238E27FC236}">
                <a16:creationId xmlns:a16="http://schemas.microsoft.com/office/drawing/2014/main" id="{A249D0B2-A277-4390-BE99-844648D46266}"/>
              </a:ext>
            </a:extLst>
          </p:cNvPr>
          <p:cNvSpPr txBox="1">
            <a:spLocks/>
          </p:cNvSpPr>
          <p:nvPr/>
        </p:nvSpPr>
        <p:spPr>
          <a:xfrm rot="16200000">
            <a:off x="-671862" y="4584972"/>
            <a:ext cx="1802673" cy="4964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a:r>
              <a:rPr lang="en-US" sz="2000" b="0" dirty="0"/>
              <a:t>Self-supervised</a:t>
            </a:r>
            <a:endParaRPr lang="en-IL" sz="2000" b="0" dirty="0"/>
          </a:p>
        </p:txBody>
      </p:sp>
    </p:spTree>
    <p:extLst>
      <p:ext uri="{BB962C8B-B14F-4D97-AF65-F5344CB8AC3E}">
        <p14:creationId xmlns:p14="http://schemas.microsoft.com/office/powerpoint/2010/main" val="21575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1" grpId="0" animBg="1"/>
      <p:bldP spid="40" grpId="0" animBg="1"/>
      <p:bldP spid="5" grpId="0"/>
      <p:bldP spid="21" grpId="0"/>
      <p:bldP spid="53"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861F-C2C1-4CC5-8806-9B26D0283641}"/>
              </a:ext>
            </a:extLst>
          </p:cNvPr>
          <p:cNvSpPr>
            <a:spLocks noGrp="1"/>
          </p:cNvSpPr>
          <p:nvPr>
            <p:ph type="title"/>
          </p:nvPr>
        </p:nvSpPr>
        <p:spPr/>
        <p:txBody>
          <a:bodyPr/>
          <a:lstStyle/>
          <a:p>
            <a:r>
              <a:rPr lang="en-US" dirty="0"/>
              <a:t>Results x4 acceleration</a:t>
            </a:r>
            <a:endParaRPr lang="en-IL" dirty="0"/>
          </a:p>
        </p:txBody>
      </p:sp>
      <p:sp>
        <p:nvSpPr>
          <p:cNvPr id="4" name="Slide Number Placeholder 3">
            <a:extLst>
              <a:ext uri="{FF2B5EF4-FFF2-40B4-BE49-F238E27FC236}">
                <a16:creationId xmlns:a16="http://schemas.microsoft.com/office/drawing/2014/main" id="{AD8E9C30-515B-442B-8002-DA4744ABB7F1}"/>
              </a:ext>
            </a:extLst>
          </p:cNvPr>
          <p:cNvSpPr>
            <a:spLocks noGrp="1"/>
          </p:cNvSpPr>
          <p:nvPr>
            <p:ph type="sldNum" sz="quarter" idx="12"/>
          </p:nvPr>
        </p:nvSpPr>
        <p:spPr/>
        <p:txBody>
          <a:bodyPr/>
          <a:lstStyle/>
          <a:p>
            <a:fld id="{2A5C1754-37C8-4D93-ACFF-2B88A1956EA6}" type="slidenum">
              <a:rPr lang="en-IL" smtClean="0"/>
              <a:t>6</a:t>
            </a:fld>
            <a:endParaRPr lang="en-IL"/>
          </a:p>
        </p:txBody>
      </p:sp>
      <p:pic>
        <p:nvPicPr>
          <p:cNvPr id="6" name="Picture 5">
            <a:extLst>
              <a:ext uri="{FF2B5EF4-FFF2-40B4-BE49-F238E27FC236}">
                <a16:creationId xmlns:a16="http://schemas.microsoft.com/office/drawing/2014/main" id="{9D9A1069-15D4-4281-A954-384AD06E737F}"/>
              </a:ext>
            </a:extLst>
          </p:cNvPr>
          <p:cNvPicPr>
            <a:picLocks noChangeAspect="1"/>
          </p:cNvPicPr>
          <p:nvPr/>
        </p:nvPicPr>
        <p:blipFill>
          <a:blip r:embed="rId3"/>
          <a:stretch>
            <a:fillRect/>
          </a:stretch>
        </p:blipFill>
        <p:spPr>
          <a:xfrm>
            <a:off x="745172" y="1488141"/>
            <a:ext cx="9980740" cy="5048525"/>
          </a:xfrm>
          <a:prstGeom prst="rect">
            <a:avLst/>
          </a:prstGeom>
        </p:spPr>
      </p:pic>
      <p:sp>
        <p:nvSpPr>
          <p:cNvPr id="7" name="Rectangle: Rounded Corners 6">
            <a:extLst>
              <a:ext uri="{FF2B5EF4-FFF2-40B4-BE49-F238E27FC236}">
                <a16:creationId xmlns:a16="http://schemas.microsoft.com/office/drawing/2014/main" id="{E24BE3DF-57AC-426A-B40D-A10AE00FBA4B}"/>
              </a:ext>
            </a:extLst>
          </p:cNvPr>
          <p:cNvSpPr/>
          <p:nvPr/>
        </p:nvSpPr>
        <p:spPr>
          <a:xfrm>
            <a:off x="6529137" y="1411484"/>
            <a:ext cx="1925051" cy="516872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 name="TextBox 2"/>
          <p:cNvSpPr txBox="1"/>
          <p:nvPr/>
        </p:nvSpPr>
        <p:spPr>
          <a:xfrm>
            <a:off x="7149737" y="6546248"/>
            <a:ext cx="5233853" cy="369332"/>
          </a:xfrm>
          <a:prstGeom prst="rect">
            <a:avLst/>
          </a:prstGeom>
          <a:noFill/>
          <a:ln>
            <a:noFill/>
          </a:ln>
        </p:spPr>
        <p:txBody>
          <a:bodyPr wrap="square" rtlCol="0">
            <a:spAutoFit/>
          </a:bodyPr>
          <a:lstStyle/>
          <a:p>
            <a:r>
              <a:rPr lang="en-US" dirty="0"/>
              <a:t>*Test set - 48 slices from 8 volumes (</a:t>
            </a:r>
            <a:r>
              <a:rPr lang="en-US" dirty="0" err="1"/>
              <a:t>fastMRI</a:t>
            </a:r>
            <a:r>
              <a:rPr lang="en-US" dirty="0"/>
              <a:t> dataset)</a:t>
            </a:r>
            <a:endParaRPr lang="en-IL" dirty="0"/>
          </a:p>
        </p:txBody>
      </p:sp>
    </p:spTree>
    <p:extLst>
      <p:ext uri="{BB962C8B-B14F-4D97-AF65-F5344CB8AC3E}">
        <p14:creationId xmlns:p14="http://schemas.microsoft.com/office/powerpoint/2010/main" val="277219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861F-C2C1-4CC5-8806-9B26D0283641}"/>
              </a:ext>
            </a:extLst>
          </p:cNvPr>
          <p:cNvSpPr>
            <a:spLocks noGrp="1"/>
          </p:cNvSpPr>
          <p:nvPr>
            <p:ph type="title"/>
          </p:nvPr>
        </p:nvSpPr>
        <p:spPr/>
        <p:txBody>
          <a:bodyPr/>
          <a:lstStyle/>
          <a:p>
            <a:r>
              <a:rPr lang="en-US" dirty="0"/>
              <a:t>Results x8 acceleration</a:t>
            </a:r>
            <a:endParaRPr lang="en-IL" dirty="0"/>
          </a:p>
        </p:txBody>
      </p:sp>
      <p:sp>
        <p:nvSpPr>
          <p:cNvPr id="4" name="Slide Number Placeholder 3">
            <a:extLst>
              <a:ext uri="{FF2B5EF4-FFF2-40B4-BE49-F238E27FC236}">
                <a16:creationId xmlns:a16="http://schemas.microsoft.com/office/drawing/2014/main" id="{AD8E9C30-515B-442B-8002-DA4744ABB7F1}"/>
              </a:ext>
            </a:extLst>
          </p:cNvPr>
          <p:cNvSpPr>
            <a:spLocks noGrp="1"/>
          </p:cNvSpPr>
          <p:nvPr>
            <p:ph type="sldNum" sz="quarter" idx="12"/>
          </p:nvPr>
        </p:nvSpPr>
        <p:spPr/>
        <p:txBody>
          <a:bodyPr/>
          <a:lstStyle/>
          <a:p>
            <a:fld id="{2A5C1754-37C8-4D93-ACFF-2B88A1956EA6}" type="slidenum">
              <a:rPr lang="en-IL" smtClean="0"/>
              <a:t>7</a:t>
            </a:fld>
            <a:endParaRPr lang="en-IL"/>
          </a:p>
        </p:txBody>
      </p:sp>
      <p:pic>
        <p:nvPicPr>
          <p:cNvPr id="6" name="Picture 5">
            <a:extLst>
              <a:ext uri="{FF2B5EF4-FFF2-40B4-BE49-F238E27FC236}">
                <a16:creationId xmlns:a16="http://schemas.microsoft.com/office/drawing/2014/main" id="{9D9A1069-15D4-4281-A954-384AD06E737F}"/>
              </a:ext>
            </a:extLst>
          </p:cNvPr>
          <p:cNvPicPr>
            <a:picLocks noChangeAspect="1"/>
          </p:cNvPicPr>
          <p:nvPr/>
        </p:nvPicPr>
        <p:blipFill>
          <a:blip r:embed="rId3"/>
          <a:stretch>
            <a:fillRect/>
          </a:stretch>
        </p:blipFill>
        <p:spPr>
          <a:xfrm>
            <a:off x="745172" y="1488141"/>
            <a:ext cx="9980740" cy="5048525"/>
          </a:xfrm>
          <a:prstGeom prst="rect">
            <a:avLst/>
          </a:prstGeom>
        </p:spPr>
      </p:pic>
      <p:pic>
        <p:nvPicPr>
          <p:cNvPr id="3" name="Picture 2">
            <a:extLst>
              <a:ext uri="{FF2B5EF4-FFF2-40B4-BE49-F238E27FC236}">
                <a16:creationId xmlns:a16="http://schemas.microsoft.com/office/drawing/2014/main" id="{47B99234-5C39-4AE1-A5E0-BC2F867F8B88}"/>
              </a:ext>
            </a:extLst>
          </p:cNvPr>
          <p:cNvPicPr>
            <a:picLocks noChangeAspect="1"/>
          </p:cNvPicPr>
          <p:nvPr/>
        </p:nvPicPr>
        <p:blipFill>
          <a:blip r:embed="rId4"/>
          <a:stretch>
            <a:fillRect/>
          </a:stretch>
        </p:blipFill>
        <p:spPr>
          <a:xfrm>
            <a:off x="745172" y="1859090"/>
            <a:ext cx="9980740" cy="4701454"/>
          </a:xfrm>
          <a:prstGeom prst="rect">
            <a:avLst/>
          </a:prstGeom>
        </p:spPr>
      </p:pic>
      <p:sp>
        <p:nvSpPr>
          <p:cNvPr id="8" name="Rectangle: Rounded Corners 6">
            <a:extLst>
              <a:ext uri="{FF2B5EF4-FFF2-40B4-BE49-F238E27FC236}">
                <a16:creationId xmlns:a16="http://schemas.microsoft.com/office/drawing/2014/main" id="{E24BE3DF-57AC-426A-B40D-A10AE00FBA4B}"/>
              </a:ext>
            </a:extLst>
          </p:cNvPr>
          <p:cNvSpPr/>
          <p:nvPr/>
        </p:nvSpPr>
        <p:spPr>
          <a:xfrm>
            <a:off x="6529137" y="1411484"/>
            <a:ext cx="1925051" cy="516872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p:cNvSpPr txBox="1"/>
          <p:nvPr/>
        </p:nvSpPr>
        <p:spPr>
          <a:xfrm>
            <a:off x="7149737" y="6546248"/>
            <a:ext cx="5233853" cy="369332"/>
          </a:xfrm>
          <a:prstGeom prst="rect">
            <a:avLst/>
          </a:prstGeom>
          <a:noFill/>
          <a:ln>
            <a:noFill/>
          </a:ln>
        </p:spPr>
        <p:txBody>
          <a:bodyPr wrap="square" rtlCol="0">
            <a:spAutoFit/>
          </a:bodyPr>
          <a:lstStyle/>
          <a:p>
            <a:r>
              <a:rPr lang="en-US" dirty="0"/>
              <a:t>*Test set - 48 slices from 8 volumes (</a:t>
            </a:r>
            <a:r>
              <a:rPr lang="en-US" dirty="0" err="1"/>
              <a:t>fastMRI</a:t>
            </a:r>
            <a:r>
              <a:rPr lang="en-US" dirty="0"/>
              <a:t> dataset)</a:t>
            </a:r>
            <a:endParaRPr lang="en-IL" dirty="0"/>
          </a:p>
        </p:txBody>
      </p:sp>
    </p:spTree>
    <p:extLst>
      <p:ext uri="{BB962C8B-B14F-4D97-AF65-F5344CB8AC3E}">
        <p14:creationId xmlns:p14="http://schemas.microsoft.com/office/powerpoint/2010/main" val="78435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454F-6761-469C-A099-75DFF014D701}"/>
              </a:ext>
            </a:extLst>
          </p:cNvPr>
          <p:cNvSpPr>
            <a:spLocks noGrp="1"/>
          </p:cNvSpPr>
          <p:nvPr>
            <p:ph type="title"/>
          </p:nvPr>
        </p:nvSpPr>
        <p:spPr/>
        <p:txBody>
          <a:bodyPr/>
          <a:lstStyle/>
          <a:p>
            <a:r>
              <a:rPr lang="en-US" dirty="0"/>
              <a:t>Take-home message</a:t>
            </a:r>
            <a:endParaRPr lang="en-IL" dirty="0"/>
          </a:p>
        </p:txBody>
      </p:sp>
      <p:sp>
        <p:nvSpPr>
          <p:cNvPr id="3" name="Content Placeholder 2">
            <a:extLst>
              <a:ext uri="{FF2B5EF4-FFF2-40B4-BE49-F238E27FC236}">
                <a16:creationId xmlns:a16="http://schemas.microsoft.com/office/drawing/2014/main" id="{C1606FCB-ABFF-4ACD-8A56-13A1F203133C}"/>
              </a:ext>
            </a:extLst>
          </p:cNvPr>
          <p:cNvSpPr>
            <a:spLocks noGrp="1"/>
          </p:cNvSpPr>
          <p:nvPr>
            <p:ph idx="1"/>
          </p:nvPr>
        </p:nvSpPr>
        <p:spPr/>
        <p:txBody>
          <a:bodyPr/>
          <a:lstStyle/>
          <a:p>
            <a:r>
              <a:rPr lang="en-US" dirty="0"/>
              <a:t>Self-supervision/deep-image-priors in a general inverse problem setting works better then prior-based solvers (and get close to supervised learning).</a:t>
            </a:r>
          </a:p>
          <a:p>
            <a:endParaRPr lang="en-US" dirty="0"/>
          </a:p>
          <a:p>
            <a:r>
              <a:rPr lang="en-US" dirty="0"/>
              <a:t>Further research</a:t>
            </a:r>
          </a:p>
          <a:p>
            <a:pPr lvl="1"/>
            <a:r>
              <a:rPr lang="en-US" dirty="0"/>
              <a:t>The sensitivity of the method to errors in the forward model. </a:t>
            </a:r>
          </a:p>
          <a:p>
            <a:pPr lvl="1"/>
            <a:r>
              <a:rPr lang="en-US" dirty="0"/>
              <a:t>What happens in case the forward model is not available?</a:t>
            </a:r>
          </a:p>
          <a:p>
            <a:endParaRPr lang="en-IL" dirty="0"/>
          </a:p>
        </p:txBody>
      </p:sp>
      <p:sp>
        <p:nvSpPr>
          <p:cNvPr id="4" name="Slide Number Placeholder 3">
            <a:extLst>
              <a:ext uri="{FF2B5EF4-FFF2-40B4-BE49-F238E27FC236}">
                <a16:creationId xmlns:a16="http://schemas.microsoft.com/office/drawing/2014/main" id="{0D1B832E-AA30-4B6D-9633-2AD87707042C}"/>
              </a:ext>
            </a:extLst>
          </p:cNvPr>
          <p:cNvSpPr>
            <a:spLocks noGrp="1"/>
          </p:cNvSpPr>
          <p:nvPr>
            <p:ph type="sldNum" sz="quarter" idx="12"/>
          </p:nvPr>
        </p:nvSpPr>
        <p:spPr/>
        <p:txBody>
          <a:bodyPr/>
          <a:lstStyle/>
          <a:p>
            <a:fld id="{2A5C1754-37C8-4D93-ACFF-2B88A1956EA6}" type="slidenum">
              <a:rPr lang="en-IL" smtClean="0"/>
              <a:t>8</a:t>
            </a:fld>
            <a:endParaRPr lang="en-IL"/>
          </a:p>
        </p:txBody>
      </p:sp>
    </p:spTree>
    <p:extLst>
      <p:ext uri="{BB962C8B-B14F-4D97-AF65-F5344CB8AC3E}">
        <p14:creationId xmlns:p14="http://schemas.microsoft.com/office/powerpoint/2010/main" val="102646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 descr="Image"/>
          <p:cNvPicPr>
            <a:picLocks noChangeAspect="1"/>
          </p:cNvPicPr>
          <p:nvPr/>
        </p:nvPicPr>
        <p:blipFill rotWithShape="1">
          <a:blip r:embed="rId2">
            <a:extLst/>
          </a:blip>
          <a:srcRect l="6636" r="9616"/>
          <a:stretch/>
        </p:blipFill>
        <p:spPr>
          <a:xfrm>
            <a:off x="5440812" y="2330091"/>
            <a:ext cx="1399592" cy="1784783"/>
          </a:xfrm>
          <a:prstGeom prst="rect">
            <a:avLst/>
          </a:prstGeom>
          <a:ln w="12700">
            <a:miter lim="400000"/>
          </a:ln>
        </p:spPr>
      </p:pic>
      <p:pic>
        <p:nvPicPr>
          <p:cNvPr id="127" name="Image" descr="Image"/>
          <p:cNvPicPr>
            <a:picLocks noChangeAspect="1"/>
          </p:cNvPicPr>
          <p:nvPr/>
        </p:nvPicPr>
        <p:blipFill>
          <a:blip r:embed="rId3">
            <a:extLst/>
          </a:blip>
          <a:stretch>
            <a:fillRect/>
          </a:stretch>
        </p:blipFill>
        <p:spPr>
          <a:xfrm>
            <a:off x="6961374" y="2335826"/>
            <a:ext cx="1301665" cy="1784783"/>
          </a:xfrm>
          <a:prstGeom prst="rect">
            <a:avLst/>
          </a:prstGeom>
          <a:ln w="12700">
            <a:miter lim="400000"/>
          </a:ln>
        </p:spPr>
      </p:pic>
      <p:pic>
        <p:nvPicPr>
          <p:cNvPr id="128" name="Image" descr="Image"/>
          <p:cNvPicPr>
            <a:picLocks noChangeAspect="1"/>
          </p:cNvPicPr>
          <p:nvPr/>
        </p:nvPicPr>
        <p:blipFill>
          <a:blip r:embed="rId4">
            <a:extLst/>
          </a:blip>
          <a:stretch>
            <a:fillRect/>
          </a:stretch>
        </p:blipFill>
        <p:spPr>
          <a:xfrm>
            <a:off x="8374550" y="2335826"/>
            <a:ext cx="1277764" cy="1786613"/>
          </a:xfrm>
          <a:prstGeom prst="rect">
            <a:avLst/>
          </a:prstGeom>
          <a:ln w="12700">
            <a:miter lim="400000"/>
          </a:ln>
        </p:spPr>
      </p:pic>
      <p:sp>
        <p:nvSpPr>
          <p:cNvPr id="131" name="Ortal Senouf…"/>
          <p:cNvSpPr txBox="1"/>
          <p:nvPr/>
        </p:nvSpPr>
        <p:spPr>
          <a:xfrm>
            <a:off x="2628159" y="4185458"/>
            <a:ext cx="1041953" cy="439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defRPr sz="1700" b="0"/>
            </a:pPr>
            <a:r>
              <a:rPr lang="en-US" sz="1195" dirty="0"/>
              <a:t>Sanketh Vedula</a:t>
            </a:r>
            <a:endParaRPr sz="1195" dirty="0"/>
          </a:p>
          <a:p>
            <a:pPr>
              <a:defRPr sz="1700" b="0"/>
            </a:pPr>
            <a:r>
              <a:rPr lang="en-US" sz="1195" dirty="0"/>
              <a:t>CS, </a:t>
            </a:r>
            <a:r>
              <a:rPr sz="1195" dirty="0"/>
              <a:t>Technion</a:t>
            </a:r>
          </a:p>
        </p:txBody>
      </p:sp>
      <p:sp>
        <p:nvSpPr>
          <p:cNvPr id="132" name="Grigoriy Zurakhov…"/>
          <p:cNvSpPr txBox="1"/>
          <p:nvPr/>
        </p:nvSpPr>
        <p:spPr>
          <a:xfrm>
            <a:off x="4190930" y="4185458"/>
            <a:ext cx="881653" cy="439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defRPr sz="1700" b="0"/>
            </a:pPr>
            <a:r>
              <a:rPr lang="en-US" sz="1195" dirty="0"/>
              <a:t>Ortal Senouf</a:t>
            </a:r>
            <a:endParaRPr sz="1195" dirty="0"/>
          </a:p>
          <a:p>
            <a:pPr>
              <a:defRPr sz="1700" b="0"/>
            </a:pPr>
            <a:r>
              <a:rPr lang="en-US" sz="1195" dirty="0"/>
              <a:t>CS, </a:t>
            </a:r>
            <a:r>
              <a:rPr sz="1195" dirty="0"/>
              <a:t>Technion</a:t>
            </a:r>
          </a:p>
        </p:txBody>
      </p:sp>
      <p:sp>
        <p:nvSpPr>
          <p:cNvPr id="133" name="Alex Bronstein…"/>
          <p:cNvSpPr txBox="1"/>
          <p:nvPr/>
        </p:nvSpPr>
        <p:spPr>
          <a:xfrm>
            <a:off x="5593401" y="4185458"/>
            <a:ext cx="973023" cy="439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defRPr sz="1700" b="0"/>
            </a:pPr>
            <a:r>
              <a:rPr sz="1195" dirty="0"/>
              <a:t>Alex Bronstein</a:t>
            </a:r>
          </a:p>
          <a:p>
            <a:pPr>
              <a:defRPr sz="1700" b="0"/>
            </a:pPr>
            <a:r>
              <a:rPr lang="en-US" sz="1195" dirty="0"/>
              <a:t>CS, </a:t>
            </a:r>
            <a:r>
              <a:rPr sz="1195" dirty="0"/>
              <a:t>Technion</a:t>
            </a:r>
          </a:p>
        </p:txBody>
      </p:sp>
      <p:sp>
        <p:nvSpPr>
          <p:cNvPr id="134" name="Michael Zibulevsky…"/>
          <p:cNvSpPr txBox="1"/>
          <p:nvPr/>
        </p:nvSpPr>
        <p:spPr>
          <a:xfrm>
            <a:off x="6904234" y="4194388"/>
            <a:ext cx="1250343" cy="439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defRPr sz="1700" b="0"/>
            </a:pPr>
            <a:r>
              <a:rPr sz="1195" dirty="0"/>
              <a:t>Michael </a:t>
            </a:r>
            <a:r>
              <a:rPr sz="1195" dirty="0" err="1"/>
              <a:t>Zibulevsky</a:t>
            </a:r>
            <a:endParaRPr sz="1195" dirty="0"/>
          </a:p>
          <a:p>
            <a:pPr>
              <a:defRPr sz="1700" b="0"/>
            </a:pPr>
            <a:r>
              <a:rPr lang="en-US" sz="1195" dirty="0"/>
              <a:t>CS, T</a:t>
            </a:r>
            <a:r>
              <a:rPr sz="1195" dirty="0"/>
              <a:t>echnion</a:t>
            </a:r>
          </a:p>
        </p:txBody>
      </p:sp>
      <p:sp>
        <p:nvSpPr>
          <p:cNvPr id="135" name="Oleg Michailovich…"/>
          <p:cNvSpPr txBox="1"/>
          <p:nvPr/>
        </p:nvSpPr>
        <p:spPr>
          <a:xfrm>
            <a:off x="8350469" y="4185458"/>
            <a:ext cx="1176605" cy="439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defRPr sz="1700" b="0"/>
            </a:pPr>
            <a:r>
              <a:rPr sz="1195"/>
              <a:t>Oleg Michailovich</a:t>
            </a:r>
          </a:p>
          <a:p>
            <a:pPr>
              <a:defRPr sz="1700" b="0"/>
            </a:pPr>
            <a:r>
              <a:rPr sz="1195"/>
              <a:t>U of Waterloo</a:t>
            </a:r>
          </a:p>
        </p:txBody>
      </p:sp>
      <p:sp>
        <p:nvSpPr>
          <p:cNvPr id="20" name="Title 1">
            <a:extLst>
              <a:ext uri="{FF2B5EF4-FFF2-40B4-BE49-F238E27FC236}">
                <a16:creationId xmlns:a16="http://schemas.microsoft.com/office/drawing/2014/main" id="{9BB64E6D-5629-4CE0-9E04-2409DBEDC2A7}"/>
              </a:ext>
            </a:extLst>
          </p:cNvPr>
          <p:cNvSpPr>
            <a:spLocks noGrp="1"/>
          </p:cNvSpPr>
          <p:nvPr>
            <p:ph type="title"/>
          </p:nvPr>
        </p:nvSpPr>
        <p:spPr>
          <a:xfrm>
            <a:off x="839788" y="800100"/>
            <a:ext cx="10515600" cy="688041"/>
          </a:xfrm>
        </p:spPr>
        <p:txBody>
          <a:bodyPr/>
          <a:lstStyle/>
          <a:p>
            <a:r>
              <a:rPr lang="en-US" dirty="0"/>
              <a:t>Joint work with: </a:t>
            </a:r>
            <a:endParaRPr lang="he-IL" dirty="0"/>
          </a:p>
        </p:txBody>
      </p:sp>
      <p:pic>
        <p:nvPicPr>
          <p:cNvPr id="4098" name="Picture 2" descr="Sanketh Vedula">
            <a:extLst>
              <a:ext uri="{FF2B5EF4-FFF2-40B4-BE49-F238E27FC236}">
                <a16:creationId xmlns:a16="http://schemas.microsoft.com/office/drawing/2014/main" id="{B6933770-CA3B-4247-B980-723205FE37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5158"/>
          <a:stretch/>
        </p:blipFill>
        <p:spPr bwMode="auto">
          <a:xfrm>
            <a:off x="2406263" y="2335826"/>
            <a:ext cx="1331475" cy="17790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36C6D8C-3672-4BA5-8671-069E88369735}"/>
              </a:ext>
            </a:extLst>
          </p:cNvPr>
          <p:cNvSpPr>
            <a:spLocks noGrp="1"/>
          </p:cNvSpPr>
          <p:nvPr>
            <p:ph type="sldNum" sz="quarter" idx="2"/>
          </p:nvPr>
        </p:nvSpPr>
        <p:spPr/>
        <p:txBody>
          <a:bodyPr/>
          <a:lstStyle/>
          <a:p>
            <a:fld id="{86CB4B4D-7CA3-9044-876B-883B54F8677D}" type="slidenum">
              <a:rPr lang="en-US" smtClean="0"/>
              <a:t>9</a:t>
            </a:fld>
            <a:endParaRPr lang="en-US"/>
          </a:p>
        </p:txBody>
      </p:sp>
      <p:sp>
        <p:nvSpPr>
          <p:cNvPr id="3" name="TextBox 2">
            <a:extLst>
              <a:ext uri="{FF2B5EF4-FFF2-40B4-BE49-F238E27FC236}">
                <a16:creationId xmlns:a16="http://schemas.microsoft.com/office/drawing/2014/main" id="{A051F591-8449-4CC7-BAEB-CB1B64970274}"/>
              </a:ext>
            </a:extLst>
          </p:cNvPr>
          <p:cNvSpPr txBox="1"/>
          <p:nvPr/>
        </p:nvSpPr>
        <p:spPr>
          <a:xfrm>
            <a:off x="7112000" y="4700420"/>
            <a:ext cx="3287605" cy="1107996"/>
          </a:xfrm>
          <a:prstGeom prst="rect">
            <a:avLst/>
          </a:prstGeom>
          <a:noFill/>
        </p:spPr>
        <p:txBody>
          <a:bodyPr wrap="square" rtlCol="0">
            <a:spAutoFit/>
          </a:bodyPr>
          <a:lstStyle/>
          <a:p>
            <a:r>
              <a:rPr lang="en-US" sz="6600" b="1" dirty="0"/>
              <a:t>Thanks!</a:t>
            </a:r>
            <a:endParaRPr lang="en-IL" sz="6600" b="1" dirty="0"/>
          </a:p>
        </p:txBody>
      </p:sp>
      <p:pic>
        <p:nvPicPr>
          <p:cNvPr id="5" name="Picture 4">
            <a:extLst>
              <a:ext uri="{FF2B5EF4-FFF2-40B4-BE49-F238E27FC236}">
                <a16:creationId xmlns:a16="http://schemas.microsoft.com/office/drawing/2014/main" id="{7DF82BA0-D150-46E5-B172-1C7216986C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400000">
            <a:off x="3717943" y="2574518"/>
            <a:ext cx="1779049" cy="1301665"/>
          </a:xfrm>
          <a:prstGeom prst="rect">
            <a:avLst/>
          </a:prstGeom>
        </p:spPr>
      </p:pic>
      <p:pic>
        <p:nvPicPr>
          <p:cNvPr id="1026" name="Picture 2" descr="Ortal Senouf"/>
          <p:cNvPicPr>
            <a:picLocks noChangeAspect="1" noChangeArrowheads="1"/>
          </p:cNvPicPr>
          <p:nvPr/>
        </p:nvPicPr>
        <p:blipFill rotWithShape="1">
          <a:blip r:embed="rId7">
            <a:extLst>
              <a:ext uri="{28A0092B-C50C-407E-A947-70E740481C1C}">
                <a14:useLocalDpi xmlns:a14="http://schemas.microsoft.com/office/drawing/2010/main" val="0"/>
              </a:ext>
            </a:extLst>
          </a:blip>
          <a:srcRect l="-1" r="11312"/>
          <a:stretch/>
        </p:blipFill>
        <p:spPr bwMode="auto">
          <a:xfrm>
            <a:off x="3931859" y="2335825"/>
            <a:ext cx="1314833" cy="177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6626"/>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staLabTemplate.potx" id="{B4569A3D-51C9-4FA9-A688-9A110FEAEB97}" vid="{8D0D52B7-FC07-4CB5-8D76-2F541D69E1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E5AAFFC14D674CACA3173B2CFA8139" ma:contentTypeVersion="8" ma:contentTypeDescription="Create a new document." ma:contentTypeScope="" ma:versionID="e853225fedf331d639fa52a6c506c2a3">
  <xsd:schema xmlns:xsd="http://www.w3.org/2001/XMLSchema" xmlns:xs="http://www.w3.org/2001/XMLSchema" xmlns:p="http://schemas.microsoft.com/office/2006/metadata/properties" xmlns:ns3="27a09143-b250-4405-86a2-352271bfac9a" targetNamespace="http://schemas.microsoft.com/office/2006/metadata/properties" ma:root="true" ma:fieldsID="301e5e2409e3ff99695ec08c87a01c05" ns3:_="">
    <xsd:import namespace="27a09143-b250-4405-86a2-352271bfac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09143-b250-4405-86a2-352271bfac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E1EBA4-58D2-42EE-A7E8-E771135C44F4}">
  <ds:schemaRefs>
    <ds:schemaRef ds:uri="http://schemas.microsoft.com/office/2006/documentManagement/types"/>
    <ds:schemaRef ds:uri="http://purl.org/dc/elements/1.1/"/>
    <ds:schemaRef ds:uri="http://www.w3.org/XML/1998/namespace"/>
    <ds:schemaRef ds:uri="27a09143-b250-4405-86a2-352271bfac9a"/>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099E4033-BD47-4112-B833-D7FE9CD97E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a09143-b250-4405-86a2-352271bfa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C87927-C0D1-4971-A44D-F69971BF5D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26602</TotalTime>
  <Words>1084</Words>
  <Application>Microsoft Office PowerPoint</Application>
  <PresentationFormat>Widescreen</PresentationFormat>
  <Paragraphs>160</Paragraphs>
  <Slides>18</Slides>
  <Notes>14</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Times New Roman</vt:lpstr>
      <vt:lpstr>Office Theme</vt:lpstr>
      <vt:lpstr>Self-supervised learning of inverse problem solvers in medical imaging</vt:lpstr>
      <vt:lpstr>Motivation</vt:lpstr>
      <vt:lpstr>Inverse problems</vt:lpstr>
      <vt:lpstr>Supervised vs. Self-supervised</vt:lpstr>
      <vt:lpstr>Use-case: accelerated MRI reconstruction</vt:lpstr>
      <vt:lpstr>Results x4 acceleration</vt:lpstr>
      <vt:lpstr>Results x8 acceleration</vt:lpstr>
      <vt:lpstr>Take-home message</vt:lpstr>
      <vt:lpstr>Joint work with: </vt:lpstr>
      <vt:lpstr>Inverse problems</vt:lpstr>
      <vt:lpstr>Traditional prior-based solvers</vt:lpstr>
      <vt:lpstr>Use-case: accelerated MRI reconstruction</vt:lpstr>
      <vt:lpstr>Experiment setting- inputs &amp; loss functions</vt:lpstr>
      <vt:lpstr>Experiment setting- inputs &amp; loss functions</vt:lpstr>
      <vt:lpstr>Experimental settings- different tasks</vt:lpstr>
      <vt:lpstr>Experimental settings- data</vt:lpstr>
      <vt:lpstr>Results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Matan Yaakoby</dc:creator>
  <cp:lastModifiedBy>Tomer Weiss</cp:lastModifiedBy>
  <cp:revision>220</cp:revision>
  <dcterms:created xsi:type="dcterms:W3CDTF">2018-10-07T06:56:45Z</dcterms:created>
  <dcterms:modified xsi:type="dcterms:W3CDTF">2019-10-15T00:01:20Z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0x0101002EE5AAFFC14D674CACA3173B2CFA8139</vt:lpwstr>
  </property>
</Properties>
</file>