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1" r:id="rId2"/>
    <p:sldId id="293" r:id="rId3"/>
    <p:sldId id="294" r:id="rId4"/>
    <p:sldId id="296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9E1D9-C5A0-B040-B255-60C9C0023070}" v="56" dt="2019-10-11T16:51:04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2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E5E31-178D-9540-B65C-11640B3E5207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9DB6-5BD7-E343-8B83-087E0849D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8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AACA-9F80-7744-B077-346D4972F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F3903-60AA-CA4D-B644-B78CAD6F1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478F-8874-C941-9333-CB8248F7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B5AC-FF9A-CE4A-B955-55CB90F7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1B982-D1D4-4649-8EF0-CA1E883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3816-D796-A24E-9F34-0C471A3E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E125F-B8A7-054A-917D-9F4B731C5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E689-0775-314E-9540-BCF5F8A7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155B-868D-5F44-B906-B70802D3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3D79-28A2-A04A-B48E-73C7D4D4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54FE8-A8AA-EC45-B880-B02A55411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7B370-0C33-3A48-B070-BE7D7CE06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3D39-CFBE-B44C-A0F0-98309214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80C25-464A-B644-A0EB-667C0A88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8691-27DF-314C-BB51-C97E175E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9E83-BBA0-EE48-B242-73A0D57A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0774-ACC3-7047-BD2D-A7E74DE6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B890-D2CA-974E-89FE-32070EA1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7333C-A165-A746-9F6B-C96C1E31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B05D1-DC1B-CF4B-83A1-898E7B84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62B6-4227-7D43-9851-A7869E16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A4B6-81CA-C74C-88D8-BD2F0614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DC671-4AA6-BD4A-8C16-C05C52EB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D7041-F0D4-CE4C-8E6E-A8B6159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0422-2552-7544-890B-961C1C54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DB01-D3BA-6B49-B1E4-6D235EF6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786A-F5A5-5A4A-B1D6-DA96F7AC0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F58C8-B41E-9848-B171-26C70900E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7914-9412-C149-91BE-F9EEC384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87F28-5CB5-6A4F-9E86-70AFE448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252F8-C60F-F64B-A5EA-17CF5187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BC50-5A66-3A45-A557-A075FB19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0E47A-9BFC-3F4C-A068-7DF48EBA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1AE4B-7A18-D049-9ED4-E65B88F7E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083C9-87C1-B943-A4B7-4B8B348AB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C824F-E6E5-0846-AFE5-AB85F3478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A6490-E0CF-A748-B5F3-938D7C5D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9F2DE1-7C6F-2945-8A78-869D9075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7A3D-9B0E-934D-A181-C649FB0D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6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6CCD-30D9-9840-A7B3-3CD38AFA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1C5B9-298E-8345-9C36-C6BBF073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6BE05-32A8-794D-AB25-59E13274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2EC83-71F6-904A-8AAA-A22AAE9A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9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9AB7E-C8FA-AC40-BFDC-28EA8C00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45A58-1AE7-8544-ADEA-873C5529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CAC6-547C-3B4C-B890-07FA606A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6C72-8C20-9B4E-B45B-6B8B4BCC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DD1-1FF4-FC48-9913-63ADC598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49971-0FA9-C94F-B1C8-E6DF9D0C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01F0E-B965-B345-B7A6-A4EF7C9A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CAB0F-4D0F-4B46-8A74-CC63BB7B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47B4E-F2A7-1B42-8D07-76F2F895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3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BE3-689E-EC4A-B71C-B757FF6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00EAD-B2E6-0342-8C1A-35C5EA73E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B6F3A-1BD6-6149-87CE-192C5A4C8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617D-CEDF-CB48-8302-0F47C21C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42ED5-54F6-2C43-81AE-CCF5F876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3FAA9-90BD-E641-B5CF-75DADBDD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51BDA-482B-244B-B39C-A544FDF2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DDEE0-A391-1444-8719-165DD2C6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F95E8-0818-2F4E-BB05-BAE2D4CE6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53D8-78B0-9A4F-9C0C-0A5950834EB2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B2825-D522-FF48-8900-73A038E5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EE60-7282-B84E-A905-209D5049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F007-207C-874C-9ADE-79DAA8C42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7950B3-D2E3-433D-9413-89126B456A16}"/>
              </a:ext>
            </a:extLst>
          </p:cNvPr>
          <p:cNvSpPr txBox="1">
            <a:spLocks/>
          </p:cNvSpPr>
          <p:nvPr/>
        </p:nvSpPr>
        <p:spPr>
          <a:xfrm>
            <a:off x="490756" y="1471630"/>
            <a:ext cx="11210488" cy="349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940B2-0B27-7545-B312-6B7A08739E91}"/>
              </a:ext>
            </a:extLst>
          </p:cNvPr>
          <p:cNvSpPr txBox="1"/>
          <p:nvPr/>
        </p:nvSpPr>
        <p:spPr>
          <a:xfrm>
            <a:off x="1794005" y="1471630"/>
            <a:ext cx="86039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/>
                <a:cs typeface="Arial"/>
              </a:rPr>
              <a:t>Transfer Learning from Partial Annotations for</a:t>
            </a:r>
          </a:p>
          <a:p>
            <a:pPr algn="ctr"/>
            <a:r>
              <a:rPr lang="en-US" altLang="zh-CN" sz="4400" dirty="0">
                <a:latin typeface="Arial"/>
                <a:cs typeface="Arial"/>
              </a:rPr>
              <a:t>Brain</a:t>
            </a:r>
            <a:r>
              <a:rPr lang="zh-CN" altLang="en-US" sz="4400" dirty="0">
                <a:latin typeface="Arial"/>
                <a:cs typeface="Arial"/>
              </a:rPr>
              <a:t> </a:t>
            </a:r>
            <a:r>
              <a:rPr lang="en-US" altLang="zh-CN" sz="4400" dirty="0">
                <a:latin typeface="Arial"/>
                <a:cs typeface="Arial"/>
              </a:rPr>
              <a:t>Image</a:t>
            </a:r>
            <a:r>
              <a:rPr lang="zh-CN" altLang="en-US" sz="4400" dirty="0">
                <a:latin typeface="Arial"/>
                <a:cs typeface="Arial"/>
              </a:rPr>
              <a:t> </a:t>
            </a:r>
            <a:r>
              <a:rPr lang="en-US" sz="4400" dirty="0">
                <a:latin typeface="Arial"/>
                <a:cs typeface="Arial"/>
              </a:rPr>
              <a:t>Segmentation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8AA6A-4A18-B94B-ADB1-252A4C4D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52" y="5912671"/>
            <a:ext cx="4411534" cy="945329"/>
          </a:xfrm>
          <a:prstGeom prst="rect">
            <a:avLst/>
          </a:prstGeom>
        </p:spPr>
      </p:pic>
      <p:pic>
        <p:nvPicPr>
          <p:cNvPr id="1028" name="Picture 4" descr="Image result for imperial college logo png">
            <a:extLst>
              <a:ext uri="{FF2B5EF4-FFF2-40B4-BE49-F238E27FC236}">
                <a16:creationId xmlns:a16="http://schemas.microsoft.com/office/drawing/2014/main" id="{BD47843C-806D-4544-A8CA-209BBA09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6486" y="6089420"/>
            <a:ext cx="2247900" cy="5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9C5521-1476-C74B-AEE7-0390A6C0889B}"/>
              </a:ext>
            </a:extLst>
          </p:cNvPr>
          <p:cNvSpPr txBox="1">
            <a:spLocks/>
          </p:cNvSpPr>
          <p:nvPr/>
        </p:nvSpPr>
        <p:spPr>
          <a:xfrm>
            <a:off x="490756" y="299778"/>
            <a:ext cx="11210488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Annotations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8E325-FE3A-B948-858C-5EDCD41897A2}"/>
              </a:ext>
            </a:extLst>
          </p:cNvPr>
          <p:cNvSpPr txBox="1"/>
          <p:nvPr/>
        </p:nvSpPr>
        <p:spPr>
          <a:xfrm>
            <a:off x="922838" y="1720840"/>
            <a:ext cx="10346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Fine segmentations for anatomical structures from the medical image can be difficult to acquire. There are not enough of them to train a robust machine-learning model.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Partial annotations are easier to generate (e.g. manual or semi-automatic) and the availability is much better.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anatomical prior learnt from the partial annotation can be transferred for more detailed segmentation.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18E50DE6-C155-CD42-9242-F4E849F317FB}"/>
              </a:ext>
            </a:extLst>
          </p:cNvPr>
          <p:cNvSpPr txBox="1">
            <a:spLocks/>
          </p:cNvSpPr>
          <p:nvPr/>
        </p:nvSpPr>
        <p:spPr>
          <a:xfrm>
            <a:off x="490756" y="299778"/>
            <a:ext cx="3592972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F68092D-533D-254B-ACA7-6885FD64EA9D}"/>
              </a:ext>
            </a:extLst>
          </p:cNvPr>
          <p:cNvGrpSpPr/>
          <p:nvPr/>
        </p:nvGrpSpPr>
        <p:grpSpPr>
          <a:xfrm>
            <a:off x="536025" y="1273281"/>
            <a:ext cx="7857359" cy="4255158"/>
            <a:chOff x="536025" y="1273281"/>
            <a:chExt cx="7857359" cy="4255158"/>
          </a:xfrm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472BFD0B-FA14-0448-8659-727C11AC4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10808" y="2973843"/>
              <a:ext cx="944230" cy="8874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AF8916-4C47-8442-85B8-C3320B229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1745" y="3008315"/>
              <a:ext cx="784834" cy="8956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51FE46-A980-BF48-9425-51750B42E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025" y="2099915"/>
              <a:ext cx="2169037" cy="5319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3698FB-552C-0649-9396-13C2BA55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2313" y="1842266"/>
              <a:ext cx="789644" cy="8453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08EC1E-FE78-DB48-B772-6BE6F45A8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4475" y="3008315"/>
              <a:ext cx="789644" cy="887424"/>
            </a:xfrm>
            <a:prstGeom prst="rect">
              <a:avLst/>
            </a:prstGeom>
          </p:spPr>
        </p:pic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2457FB67-06E8-8F49-9F13-97227C57D491}"/>
                </a:ext>
              </a:extLst>
            </p:cNvPr>
            <p:cNvSpPr/>
            <p:nvPr/>
          </p:nvSpPr>
          <p:spPr>
            <a:xfrm>
              <a:off x="5335096" y="1852983"/>
              <a:ext cx="1050391" cy="845335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UNET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ADED96-D519-D943-B543-4CB8BAAB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3682" y="4623080"/>
              <a:ext cx="806903" cy="895678"/>
            </a:xfrm>
            <a:prstGeom prst="rect">
              <a:avLst/>
            </a:prstGeom>
          </p:spPr>
        </p:pic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9F736058-4FBB-8D4C-A065-48E5EABD2468}"/>
                </a:ext>
              </a:extLst>
            </p:cNvPr>
            <p:cNvSpPr/>
            <p:nvPr/>
          </p:nvSpPr>
          <p:spPr>
            <a:xfrm>
              <a:off x="5302146" y="3750736"/>
              <a:ext cx="1050391" cy="845335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Multi-output</a:t>
              </a:r>
              <a:r>
                <a: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AACE2-F776-7546-9BEC-5805DB39CEED}"/>
                </a:ext>
              </a:extLst>
            </p:cNvPr>
            <p:cNvSpPr txBox="1"/>
            <p:nvPr/>
          </p:nvSpPr>
          <p:spPr>
            <a:xfrm>
              <a:off x="1985186" y="3902077"/>
              <a:ext cx="896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Experts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01E101-3056-2644-96E6-31CF4B7439E4}"/>
                </a:ext>
              </a:extLst>
            </p:cNvPr>
            <p:cNvSpPr txBox="1"/>
            <p:nvPr/>
          </p:nvSpPr>
          <p:spPr>
            <a:xfrm>
              <a:off x="3088510" y="1273281"/>
              <a:ext cx="1604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4000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subjects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annotation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368F00-D8A1-2142-A5EC-75B21B2B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64737" y="4623080"/>
              <a:ext cx="806903" cy="90535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3B7886-8BDB-5C46-8E9E-967A17F1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3513" y="3008315"/>
              <a:ext cx="806903" cy="9053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B1EE89-B575-3642-A8ED-D7C1480E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3513" y="1828837"/>
              <a:ext cx="786080" cy="84533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02159B-8ED3-7A43-87D4-BD2CCAECF3B6}"/>
                </a:ext>
              </a:extLst>
            </p:cNvPr>
            <p:cNvSpPr txBox="1"/>
            <p:nvPr/>
          </p:nvSpPr>
          <p:spPr>
            <a:xfrm>
              <a:off x="7342993" y="1407970"/>
              <a:ext cx="105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E39D98B-7097-B54D-9D46-1E2674820CE6}"/>
                </a:ext>
              </a:extLst>
            </p:cNvPr>
            <p:cNvCxnSpPr/>
            <p:nvPr/>
          </p:nvCxnSpPr>
          <p:spPr>
            <a:xfrm>
              <a:off x="2881878" y="2300775"/>
              <a:ext cx="413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23B609D-7D5D-524C-BAEC-3937EB283D00}"/>
                </a:ext>
              </a:extLst>
            </p:cNvPr>
            <p:cNvCxnSpPr/>
            <p:nvPr/>
          </p:nvCxnSpPr>
          <p:spPr>
            <a:xfrm>
              <a:off x="2881878" y="3512929"/>
              <a:ext cx="413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1887E8A-34F6-2C47-AEED-1A01F1690ABD}"/>
                </a:ext>
              </a:extLst>
            </p:cNvPr>
            <p:cNvCxnSpPr>
              <a:cxnSpLocks/>
            </p:cNvCxnSpPr>
            <p:nvPr/>
          </p:nvCxnSpPr>
          <p:spPr>
            <a:xfrm>
              <a:off x="6492973" y="2251504"/>
              <a:ext cx="85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85A4ABC5-A613-8147-BEC5-1D3317DFD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3419" y="4276438"/>
              <a:ext cx="762614" cy="7443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1867E64F-315D-A14A-8DA5-AAAF85AA3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0616" y="3522780"/>
              <a:ext cx="896398" cy="7228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B29932-43B5-7345-9233-29497BCFEE43}"/>
                </a:ext>
              </a:extLst>
            </p:cNvPr>
            <p:cNvSpPr txBox="1"/>
            <p:nvPr/>
          </p:nvSpPr>
          <p:spPr>
            <a:xfrm>
              <a:off x="7342993" y="4100700"/>
              <a:ext cx="105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5B3195-FF62-2B44-9B7A-6A27286E34A6}"/>
                </a:ext>
              </a:extLst>
            </p:cNvPr>
            <p:cNvSpPr txBox="1"/>
            <p:nvPr/>
          </p:nvSpPr>
          <p:spPr>
            <a:xfrm>
              <a:off x="3048824" y="3881844"/>
              <a:ext cx="16049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Partial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whole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brain</a:t>
              </a:r>
              <a:r>
                <a: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C25A023-A8E2-0243-80A2-E992BA4209CC}"/>
                </a:ext>
              </a:extLst>
            </p:cNvPr>
            <p:cNvCxnSpPr>
              <a:cxnSpLocks/>
            </p:cNvCxnSpPr>
            <p:nvPr/>
          </p:nvCxnSpPr>
          <p:spPr>
            <a:xfrm>
              <a:off x="4404711" y="2275650"/>
              <a:ext cx="73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E4C3BED4-6DFB-6447-AEBF-EC8EC9AFC8E1}"/>
                </a:ext>
              </a:extLst>
            </p:cNvPr>
            <p:cNvCxnSpPr>
              <a:cxnSpLocks/>
            </p:cNvCxnSpPr>
            <p:nvPr/>
          </p:nvCxnSpPr>
          <p:spPr>
            <a:xfrm>
              <a:off x="6482275" y="4248106"/>
              <a:ext cx="896398" cy="7228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0DE3ED5-1198-F442-922E-37E462659824}"/>
                </a:ext>
              </a:extLst>
            </p:cNvPr>
            <p:cNvCxnSpPr/>
            <p:nvPr/>
          </p:nvCxnSpPr>
          <p:spPr>
            <a:xfrm>
              <a:off x="1497544" y="3522780"/>
              <a:ext cx="413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>
              <a:extLst>
                <a:ext uri="{FF2B5EF4-FFF2-40B4-BE49-F238E27FC236}">
                  <a16:creationId xmlns:a16="http://schemas.microsoft.com/office/drawing/2014/main" id="{3D7CAF5A-38A7-834D-B207-EB82E8489EA1}"/>
                </a:ext>
              </a:extLst>
            </p:cNvPr>
            <p:cNvCxnSpPr>
              <a:cxnSpLocks/>
            </p:cNvCxnSpPr>
            <p:nvPr/>
          </p:nvCxnSpPr>
          <p:spPr>
            <a:xfrm>
              <a:off x="4325904" y="3510423"/>
              <a:ext cx="845497" cy="77516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ED1A906-EB04-C84D-819E-356AE6C22BF2}"/>
              </a:ext>
            </a:extLst>
          </p:cNvPr>
          <p:cNvCxnSpPr>
            <a:cxnSpLocks/>
          </p:cNvCxnSpPr>
          <p:nvPr/>
        </p:nvCxnSpPr>
        <p:spPr>
          <a:xfrm>
            <a:off x="5799757" y="2875009"/>
            <a:ext cx="0" cy="7063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A38871C-05AC-5848-AC1A-3BE9A486CC30}"/>
              </a:ext>
            </a:extLst>
          </p:cNvPr>
          <p:cNvSpPr txBox="1"/>
          <p:nvPr/>
        </p:nvSpPr>
        <p:spPr>
          <a:xfrm rot="16200000">
            <a:off x="5196516" y="306957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Features</a:t>
            </a:r>
            <a:endParaRPr lang="en-US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9791BD-D6F5-0D46-A5DF-A4B94C5CC201}"/>
              </a:ext>
            </a:extLst>
          </p:cNvPr>
          <p:cNvSpPr txBox="1"/>
          <p:nvPr/>
        </p:nvSpPr>
        <p:spPr>
          <a:xfrm>
            <a:off x="8588754" y="2245113"/>
            <a:ext cx="3384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Stage one: learning partial annotation with UNET.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Stage two: jointly learning whole and partial segmentation from features lea</a:t>
            </a:r>
            <a:r>
              <a:rPr lang="en-US" altLang="zh-CN" dirty="0"/>
              <a:t>r</a:t>
            </a:r>
            <a:r>
              <a:rPr lang="en-US" dirty="0"/>
              <a:t>nt in stage one.</a:t>
            </a:r>
          </a:p>
        </p:txBody>
      </p:sp>
    </p:spTree>
    <p:extLst>
      <p:ext uri="{BB962C8B-B14F-4D97-AF65-F5344CB8AC3E}">
        <p14:creationId xmlns:p14="http://schemas.microsoft.com/office/powerpoint/2010/main" val="391247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970443-538F-7347-B948-424275C5FAFA}"/>
              </a:ext>
            </a:extLst>
          </p:cNvPr>
          <p:cNvGrpSpPr/>
          <p:nvPr/>
        </p:nvGrpSpPr>
        <p:grpSpPr>
          <a:xfrm>
            <a:off x="490756" y="1317554"/>
            <a:ext cx="10781960" cy="4331455"/>
            <a:chOff x="-220552" y="443701"/>
            <a:chExt cx="12645758" cy="57579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0CF8E3-0672-B545-9D5A-0C95FD4AB98E}"/>
                </a:ext>
              </a:extLst>
            </p:cNvPr>
            <p:cNvGrpSpPr/>
            <p:nvPr/>
          </p:nvGrpSpPr>
          <p:grpSpPr>
            <a:xfrm>
              <a:off x="-220552" y="443701"/>
              <a:ext cx="12645758" cy="5757992"/>
              <a:chOff x="-220552" y="443701"/>
              <a:chExt cx="12645758" cy="575799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0872D0C-701B-2A41-8625-5819D584FF7A}"/>
                  </a:ext>
                </a:extLst>
              </p:cNvPr>
              <p:cNvGrpSpPr/>
              <p:nvPr/>
            </p:nvGrpSpPr>
            <p:grpSpPr>
              <a:xfrm>
                <a:off x="-220552" y="443701"/>
                <a:ext cx="12645758" cy="5757992"/>
                <a:chOff x="-193444" y="22404"/>
                <a:chExt cx="12645758" cy="575799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0AD6037-04AD-FE49-952E-00B8C9C40487}"/>
                    </a:ext>
                  </a:extLst>
                </p:cNvPr>
                <p:cNvGrpSpPr/>
                <p:nvPr/>
              </p:nvGrpSpPr>
              <p:grpSpPr>
                <a:xfrm>
                  <a:off x="948182" y="386841"/>
                  <a:ext cx="11504132" cy="5393555"/>
                  <a:chOff x="941832" y="393191"/>
                  <a:chExt cx="11504132" cy="5393555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D12C0794-C266-CE42-BDAC-56E2C5373217}"/>
                      </a:ext>
                    </a:extLst>
                  </p:cNvPr>
                  <p:cNvGrpSpPr/>
                  <p:nvPr/>
                </p:nvGrpSpPr>
                <p:grpSpPr>
                  <a:xfrm>
                    <a:off x="941832" y="393191"/>
                    <a:ext cx="11504132" cy="5393555"/>
                    <a:chOff x="1353312" y="393191"/>
                    <a:chExt cx="11504132" cy="5393555"/>
                  </a:xfrm>
                </p:grpSpPr>
                <p:sp>
                  <p:nvSpPr>
                    <p:cNvPr id="25" name="Cube 24">
                      <a:extLst>
                        <a:ext uri="{FF2B5EF4-FFF2-40B4-BE49-F238E27FC236}">
                          <a16:creationId xmlns:a16="http://schemas.microsoft.com/office/drawing/2014/main" id="{EF4ABABB-F4A1-E148-816C-E8B3F27DB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4497" y="2160821"/>
                      <a:ext cx="583989" cy="429575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Cube 25">
                      <a:extLst>
                        <a:ext uri="{FF2B5EF4-FFF2-40B4-BE49-F238E27FC236}">
                          <a16:creationId xmlns:a16="http://schemas.microsoft.com/office/drawing/2014/main" id="{A1CC0327-136B-9B4D-9A9F-6DCC40433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49966" y="1732860"/>
                      <a:ext cx="252781" cy="1026909"/>
                    </a:xfrm>
                    <a:prstGeom prst="cube">
                      <a:avLst>
                        <a:gd name="adj" fmla="val 9896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Cube 26">
                      <a:extLst>
                        <a:ext uri="{FF2B5EF4-FFF2-40B4-BE49-F238E27FC236}">
                          <a16:creationId xmlns:a16="http://schemas.microsoft.com/office/drawing/2014/main" id="{7BA90E6E-9D42-FA4A-80D3-55BC5787C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34144" y="2160820"/>
                      <a:ext cx="411420" cy="429575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" name="Cube 27">
                      <a:extLst>
                        <a:ext uri="{FF2B5EF4-FFF2-40B4-BE49-F238E27FC236}">
                          <a16:creationId xmlns:a16="http://schemas.microsoft.com/office/drawing/2014/main" id="{AB8CDAC8-7ADA-8649-991A-4E720EC42E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1199" y="1773936"/>
                      <a:ext cx="97039" cy="120347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Cube 28">
                      <a:extLst>
                        <a:ext uri="{FF2B5EF4-FFF2-40B4-BE49-F238E27FC236}">
                          <a16:creationId xmlns:a16="http://schemas.microsoft.com/office/drawing/2014/main" id="{EBD8F011-D2D7-314E-B1D1-E5104B87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9816" y="2109727"/>
                      <a:ext cx="136650" cy="726757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Cube 29">
                      <a:extLst>
                        <a:ext uri="{FF2B5EF4-FFF2-40B4-BE49-F238E27FC236}">
                          <a16:creationId xmlns:a16="http://schemas.microsoft.com/office/drawing/2014/main" id="{F1CB531F-FCD1-5647-AB9C-77838B648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8438" y="2109727"/>
                      <a:ext cx="258524" cy="714276"/>
                    </a:xfrm>
                    <a:prstGeom prst="cube">
                      <a:avLst>
                        <a:gd name="adj" fmla="val 1781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Cube 30">
                      <a:extLst>
                        <a:ext uri="{FF2B5EF4-FFF2-40B4-BE49-F238E27FC236}">
                          <a16:creationId xmlns:a16="http://schemas.microsoft.com/office/drawing/2014/main" id="{06AF567F-69A9-8B43-BD1C-3E3F31BCC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0495" y="2232283"/>
                      <a:ext cx="252781" cy="410051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Cube 31">
                      <a:extLst>
                        <a:ext uri="{FF2B5EF4-FFF2-40B4-BE49-F238E27FC236}">
                          <a16:creationId xmlns:a16="http://schemas.microsoft.com/office/drawing/2014/main" id="{5B318B80-2AC3-D54D-AD60-8FA66AE393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3779" y="2224513"/>
                      <a:ext cx="374957" cy="423614"/>
                    </a:xfrm>
                    <a:prstGeom prst="cube">
                      <a:avLst>
                        <a:gd name="adj" fmla="val 2129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Cube 32">
                      <a:extLst>
                        <a:ext uri="{FF2B5EF4-FFF2-40B4-BE49-F238E27FC236}">
                          <a16:creationId xmlns:a16="http://schemas.microsoft.com/office/drawing/2014/main" id="{F805BC28-3E4D-9F45-B25C-07F6CC1381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8094" y="2285357"/>
                      <a:ext cx="393768" cy="25438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Cube 33">
                      <a:extLst>
                        <a:ext uri="{FF2B5EF4-FFF2-40B4-BE49-F238E27FC236}">
                          <a16:creationId xmlns:a16="http://schemas.microsoft.com/office/drawing/2014/main" id="{90EE32B0-D836-B243-8135-0ED5EC493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6730" y="2290761"/>
                      <a:ext cx="399094" cy="25438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Cube 34">
                      <a:extLst>
                        <a:ext uri="{FF2B5EF4-FFF2-40B4-BE49-F238E27FC236}">
                          <a16:creationId xmlns:a16="http://schemas.microsoft.com/office/drawing/2014/main" id="{78E088E4-0517-BD4D-A09B-E8F6DF267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0692" y="2283160"/>
                      <a:ext cx="587785" cy="25438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ight Arrow 35">
                      <a:extLst>
                        <a:ext uri="{FF2B5EF4-FFF2-40B4-BE49-F238E27FC236}">
                          <a16:creationId xmlns:a16="http://schemas.microsoft.com/office/drawing/2014/main" id="{3BCC7DD6-1872-3045-B9D7-08147E2E0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3246" y="2374894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7" name="Right Arrow 36">
                      <a:extLst>
                        <a:ext uri="{FF2B5EF4-FFF2-40B4-BE49-F238E27FC236}">
                          <a16:creationId xmlns:a16="http://schemas.microsoft.com/office/drawing/2014/main" id="{2223C8C3-C903-3340-9F7C-0CD807320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1775" y="2366277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8" name="Right Arrow 37">
                      <a:extLst>
                        <a:ext uri="{FF2B5EF4-FFF2-40B4-BE49-F238E27FC236}">
                          <a16:creationId xmlns:a16="http://schemas.microsoft.com/office/drawing/2014/main" id="{E956F3A4-3688-BB49-936D-8E1C8EC9A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5519" y="2367430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9" name="Right Arrow 38">
                      <a:extLst>
                        <a:ext uri="{FF2B5EF4-FFF2-40B4-BE49-F238E27FC236}">
                          <a16:creationId xmlns:a16="http://schemas.microsoft.com/office/drawing/2014/main" id="{4CF64F59-5522-7643-ADAE-AC9EFEDF4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9286" y="2335555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0" name="Right Arrow 39">
                      <a:extLst>
                        <a:ext uri="{FF2B5EF4-FFF2-40B4-BE49-F238E27FC236}">
                          <a16:creationId xmlns:a16="http://schemas.microsoft.com/office/drawing/2014/main" id="{FF3B4F54-61D5-554B-93BA-0FC75CF53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1101" y="2335555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1" name="Right Arrow 40">
                      <a:extLst>
                        <a:ext uri="{FF2B5EF4-FFF2-40B4-BE49-F238E27FC236}">
                          <a16:creationId xmlns:a16="http://schemas.microsoft.com/office/drawing/2014/main" id="{DB5E3D8E-B384-4A42-AEC9-577D14697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0924" y="2260485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2" name="Right Arrow 41">
                      <a:extLst>
                        <a:ext uri="{FF2B5EF4-FFF2-40B4-BE49-F238E27FC236}">
                          <a16:creationId xmlns:a16="http://schemas.microsoft.com/office/drawing/2014/main" id="{250D2983-E1FB-184F-B5B2-5D2D3E9A9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34331" y="2263482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3" name="Right Arrow 42">
                      <a:extLst>
                        <a:ext uri="{FF2B5EF4-FFF2-40B4-BE49-F238E27FC236}">
                          <a16:creationId xmlns:a16="http://schemas.microsoft.com/office/drawing/2014/main" id="{28050AB5-D53C-3242-9CD6-E0E08881C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3159" y="2242443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4" name="Right Arrow 43">
                      <a:extLst>
                        <a:ext uri="{FF2B5EF4-FFF2-40B4-BE49-F238E27FC236}">
                          <a16:creationId xmlns:a16="http://schemas.microsoft.com/office/drawing/2014/main" id="{AC021AC5-EB34-0B45-A90E-3EF686592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68495" y="2225184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5" name="Right Arrow 44">
                      <a:extLst>
                        <a:ext uri="{FF2B5EF4-FFF2-40B4-BE49-F238E27FC236}">
                          <a16:creationId xmlns:a16="http://schemas.microsoft.com/office/drawing/2014/main" id="{F47EE5EB-4A68-BC40-8999-73CBF2695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5041" y="2234328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6" name="Down Arrow 45">
                      <a:extLst>
                        <a:ext uri="{FF2B5EF4-FFF2-40B4-BE49-F238E27FC236}">
                          <a16:creationId xmlns:a16="http://schemas.microsoft.com/office/drawing/2014/main" id="{A7A9059F-C0F0-C24E-B73F-3B13A64F183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954630" y="2388943"/>
                      <a:ext cx="119347" cy="123895"/>
                    </a:xfrm>
                    <a:prstGeom prst="down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Down Arrow 46">
                      <a:extLst>
                        <a:ext uri="{FF2B5EF4-FFF2-40B4-BE49-F238E27FC236}">
                          <a16:creationId xmlns:a16="http://schemas.microsoft.com/office/drawing/2014/main" id="{5047654E-FB90-1E49-87E9-C45AD380AB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723744" y="2350727"/>
                      <a:ext cx="119347" cy="123895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C040210D-1D4A-2B4E-87C8-36A8AB227F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3107" y="2084845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800" dirty="0"/>
                        <a:t>512</a:t>
                      </a:r>
                      <a:endParaRPr lang="en-US" sz="800" dirty="0"/>
                    </a:p>
                  </p:txBody>
                </p:sp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C20BD6D-92FD-A141-89BC-96A0643113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12393" y="1962350"/>
                      <a:ext cx="339058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800" dirty="0"/>
                        <a:t>256+512</a:t>
                      </a:r>
                      <a:endParaRPr lang="en-US" sz="800" dirty="0"/>
                    </a:p>
                  </p:txBody>
                </p:sp>
                <p:sp>
                  <p:nvSpPr>
                    <p:cNvPr id="50" name="TextBox 98">
                      <a:extLst>
                        <a:ext uri="{FF2B5EF4-FFF2-40B4-BE49-F238E27FC236}">
                          <a16:creationId xmlns:a16="http://schemas.microsoft.com/office/drawing/2014/main" id="{0E1F9CF0-C37C-6B4E-80A7-11C8E8D1DF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02167" y="1957898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51" name="TextBox 98">
                      <a:extLst>
                        <a:ext uri="{FF2B5EF4-FFF2-40B4-BE49-F238E27FC236}">
                          <a16:creationId xmlns:a16="http://schemas.microsoft.com/office/drawing/2014/main" id="{1DA07362-73F5-A94E-8771-5B211B7CC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8751" y="1944325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52" name="Cube 51">
                      <a:extLst>
                        <a:ext uri="{FF2B5EF4-FFF2-40B4-BE49-F238E27FC236}">
                          <a16:creationId xmlns:a16="http://schemas.microsoft.com/office/drawing/2014/main" id="{7CF69761-F539-4A4F-B325-7211195C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9705" y="2138938"/>
                      <a:ext cx="374957" cy="427884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Cube 52">
                      <a:extLst>
                        <a:ext uri="{FF2B5EF4-FFF2-40B4-BE49-F238E27FC236}">
                          <a16:creationId xmlns:a16="http://schemas.microsoft.com/office/drawing/2014/main" id="{74D39E33-CD7C-7444-88E0-14636B081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9980" y="2130365"/>
                      <a:ext cx="374957" cy="427884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Cube 53">
                      <a:extLst>
                        <a:ext uri="{FF2B5EF4-FFF2-40B4-BE49-F238E27FC236}">
                          <a16:creationId xmlns:a16="http://schemas.microsoft.com/office/drawing/2014/main" id="{E9FD420D-40B0-0644-B708-1687D74A6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2923" y="2009618"/>
                      <a:ext cx="252781" cy="60758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Cube 54">
                      <a:extLst>
                        <a:ext uri="{FF2B5EF4-FFF2-40B4-BE49-F238E27FC236}">
                          <a16:creationId xmlns:a16="http://schemas.microsoft.com/office/drawing/2014/main" id="{DDA9966F-A670-B74E-87A8-E6832D188E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0704" y="1996959"/>
                      <a:ext cx="252781" cy="60758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Cube 55">
                      <a:extLst>
                        <a:ext uri="{FF2B5EF4-FFF2-40B4-BE49-F238E27FC236}">
                          <a16:creationId xmlns:a16="http://schemas.microsoft.com/office/drawing/2014/main" id="{ED28B939-9C84-AE44-828D-8261159F3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5551" y="1735018"/>
                      <a:ext cx="148888" cy="1021577"/>
                    </a:xfrm>
                    <a:prstGeom prst="cube">
                      <a:avLst>
                        <a:gd name="adj" fmla="val 9530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Cube 56">
                      <a:extLst>
                        <a:ext uri="{FF2B5EF4-FFF2-40B4-BE49-F238E27FC236}">
                          <a16:creationId xmlns:a16="http://schemas.microsoft.com/office/drawing/2014/main" id="{13593B07-5718-6C42-B92D-5772293A0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03323" y="1734036"/>
                      <a:ext cx="148888" cy="1021577"/>
                    </a:xfrm>
                    <a:prstGeom prst="cube">
                      <a:avLst>
                        <a:gd name="adj" fmla="val 9530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Cube 57">
                      <a:extLst>
                        <a:ext uri="{FF2B5EF4-FFF2-40B4-BE49-F238E27FC236}">
                          <a16:creationId xmlns:a16="http://schemas.microsoft.com/office/drawing/2014/main" id="{5EC413CB-B90F-D743-9EEA-3380F7B92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2585" y="1773935"/>
                      <a:ext cx="133317" cy="120347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ight Arrow 58">
                      <a:extLst>
                        <a:ext uri="{FF2B5EF4-FFF2-40B4-BE49-F238E27FC236}">
                          <a16:creationId xmlns:a16="http://schemas.microsoft.com/office/drawing/2014/main" id="{13B9C3AB-52E2-D840-9221-16041942A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75006" y="2367431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60" name="Cube 59">
                      <a:extLst>
                        <a:ext uri="{FF2B5EF4-FFF2-40B4-BE49-F238E27FC236}">
                          <a16:creationId xmlns:a16="http://schemas.microsoft.com/office/drawing/2014/main" id="{59D61E89-E926-B149-9E0D-F79B42AC5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957" y="2109727"/>
                      <a:ext cx="129983" cy="72132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Cube 60">
                      <a:extLst>
                        <a:ext uri="{FF2B5EF4-FFF2-40B4-BE49-F238E27FC236}">
                          <a16:creationId xmlns:a16="http://schemas.microsoft.com/office/drawing/2014/main" id="{1C0FCB9D-99D7-CB4C-90F8-6766D698E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4385" y="2234524"/>
                      <a:ext cx="252781" cy="410051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Down Arrow 61">
                      <a:extLst>
                        <a:ext uri="{FF2B5EF4-FFF2-40B4-BE49-F238E27FC236}">
                          <a16:creationId xmlns:a16="http://schemas.microsoft.com/office/drawing/2014/main" id="{9A0D2E6C-426A-2346-BC37-28C04FF3A9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836695" y="2380657"/>
                      <a:ext cx="119347" cy="123894"/>
                    </a:xfrm>
                    <a:prstGeom prst="down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Down Arrow 62">
                      <a:extLst>
                        <a:ext uri="{FF2B5EF4-FFF2-40B4-BE49-F238E27FC236}">
                          <a16:creationId xmlns:a16="http://schemas.microsoft.com/office/drawing/2014/main" id="{EF399392-0EA5-DE4F-9DDA-535C069083B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705105" y="2283025"/>
                      <a:ext cx="119347" cy="123895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Down Arrow 63">
                      <a:extLst>
                        <a:ext uri="{FF2B5EF4-FFF2-40B4-BE49-F238E27FC236}">
                          <a16:creationId xmlns:a16="http://schemas.microsoft.com/office/drawing/2014/main" id="{E55F2420-43D4-824F-91ED-E98803A6818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117217" y="2272243"/>
                      <a:ext cx="119347" cy="123895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C31CD645-A0C0-6645-B8EE-187431B608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1874" y="1746642"/>
                      <a:ext cx="2736362" cy="330770"/>
                      <a:chOff x="3791874" y="1746642"/>
                      <a:chExt cx="2736362" cy="330770"/>
                    </a:xfrm>
                  </p:grpSpPr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id="{CC127C33-199D-CE45-B07A-0182EF6B79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813094" y="1746642"/>
                        <a:ext cx="0" cy="322663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>
                        <a:extLst>
                          <a:ext uri="{FF2B5EF4-FFF2-40B4-BE49-F238E27FC236}">
                            <a16:creationId xmlns:a16="http://schemas.microsoft.com/office/drawing/2014/main" id="{87348938-86D8-C34A-97A5-F6B48C78E1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791874" y="1773936"/>
                        <a:ext cx="2736362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Arrow Connector 128">
                        <a:extLst>
                          <a:ext uri="{FF2B5EF4-FFF2-40B4-BE49-F238E27FC236}">
                            <a16:creationId xmlns:a16="http://schemas.microsoft.com/office/drawing/2014/main" id="{4CFD0B91-2A97-144D-9AC9-705B6E4765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501738" y="1754748"/>
                        <a:ext cx="1" cy="322664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5E845E9B-728A-DA4F-9D58-2A1FC7938B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9186" y="1394287"/>
                      <a:ext cx="5682010" cy="593878"/>
                      <a:chOff x="3791874" y="1747769"/>
                      <a:chExt cx="2463523" cy="631175"/>
                    </a:xfrm>
                  </p:grpSpPr>
                  <p:cxnSp>
                    <p:nvCxnSpPr>
                      <p:cNvPr id="124" name="Straight Connector 123">
                        <a:extLst>
                          <a:ext uri="{FF2B5EF4-FFF2-40B4-BE49-F238E27FC236}">
                            <a16:creationId xmlns:a16="http://schemas.microsoft.com/office/drawing/2014/main" id="{D2DEDD7F-7A62-B845-8392-1FFEF5C8F8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800417" y="1758666"/>
                        <a:ext cx="0" cy="620278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>
                        <a:extLst>
                          <a:ext uri="{FF2B5EF4-FFF2-40B4-BE49-F238E27FC236}">
                            <a16:creationId xmlns:a16="http://schemas.microsoft.com/office/drawing/2014/main" id="{4AAB26BA-2A06-A14D-967A-3B4B2F8128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791874" y="1761675"/>
                        <a:ext cx="2463523" cy="12263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Arrow Connector 125">
                        <a:extLst>
                          <a:ext uri="{FF2B5EF4-FFF2-40B4-BE49-F238E27FC236}">
                            <a16:creationId xmlns:a16="http://schemas.microsoft.com/office/drawing/2014/main" id="{94AF659B-2FE3-9148-BC22-4216D6E506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236404" y="1747769"/>
                        <a:ext cx="2096" cy="543175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9D82B1F-9944-7D4C-8AD3-D58F9B6787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48848" y="975225"/>
                      <a:ext cx="7708600" cy="635047"/>
                      <a:chOff x="3791874" y="1746643"/>
                      <a:chExt cx="2369869" cy="635047"/>
                    </a:xfrm>
                  </p:grpSpPr>
                  <p:cxnSp>
                    <p:nvCxnSpPr>
                      <p:cNvPr id="121" name="Straight Connector 120">
                        <a:extLst>
                          <a:ext uri="{FF2B5EF4-FFF2-40B4-BE49-F238E27FC236}">
                            <a16:creationId xmlns:a16="http://schemas.microsoft.com/office/drawing/2014/main" id="{02BAA577-C86A-8745-8C05-D70800FCCE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97914" y="1746643"/>
                        <a:ext cx="0" cy="620278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id="{C0888FCD-1DCA-2B45-9B6E-B328E252AE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791874" y="1773936"/>
                        <a:ext cx="2369869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Arrow Connector 122">
                        <a:extLst>
                          <a:ext uri="{FF2B5EF4-FFF2-40B4-BE49-F238E27FC236}">
                            <a16:creationId xmlns:a16="http://schemas.microsoft.com/office/drawing/2014/main" id="{EEC213E1-3E60-5B49-8C22-A9DF52B905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153747" y="1761410"/>
                        <a:ext cx="0" cy="620280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8" name="Right Arrow 67">
                      <a:extLst>
                        <a:ext uri="{FF2B5EF4-FFF2-40B4-BE49-F238E27FC236}">
                          <a16:creationId xmlns:a16="http://schemas.microsoft.com/office/drawing/2014/main" id="{DA47F2ED-7272-8948-8FE8-42DC54EFD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5669" y="4008575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69" name="Right Arrow 68">
                      <a:extLst>
                        <a:ext uri="{FF2B5EF4-FFF2-40B4-BE49-F238E27FC236}">
                          <a16:creationId xmlns:a16="http://schemas.microsoft.com/office/drawing/2014/main" id="{05913C79-8D71-CD4E-A36C-2DC579CDD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9076" y="4011572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0" name="Right Arrow 69">
                      <a:extLst>
                        <a:ext uri="{FF2B5EF4-FFF2-40B4-BE49-F238E27FC236}">
                          <a16:creationId xmlns:a16="http://schemas.microsoft.com/office/drawing/2014/main" id="{02DCC520-F4C9-E844-B94C-DFD826115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7904" y="3990533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1" name="Right Arrow 70">
                      <a:extLst>
                        <a:ext uri="{FF2B5EF4-FFF2-40B4-BE49-F238E27FC236}">
                          <a16:creationId xmlns:a16="http://schemas.microsoft.com/office/drawing/2014/main" id="{F85F9998-7B62-7345-843B-FD194F821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63240" y="3973274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2" name="Right Arrow 71">
                      <a:extLst>
                        <a:ext uri="{FF2B5EF4-FFF2-40B4-BE49-F238E27FC236}">
                          <a16:creationId xmlns:a16="http://schemas.microsoft.com/office/drawing/2014/main" id="{37EB3695-4368-804B-BDB8-E9D5E2EA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9786" y="3982418"/>
                      <a:ext cx="56669" cy="164845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CADF8FC9-EC7E-C942-BD07-4C7DA50142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08655" y="3705987"/>
                      <a:ext cx="339058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800" dirty="0"/>
                        <a:t>256+512</a:t>
                      </a:r>
                      <a:endParaRPr lang="en-US" sz="800" dirty="0"/>
                    </a:p>
                  </p:txBody>
                </p:sp>
                <p:sp>
                  <p:nvSpPr>
                    <p:cNvPr id="74" name="TextBox 98">
                      <a:extLst>
                        <a:ext uri="{FF2B5EF4-FFF2-40B4-BE49-F238E27FC236}">
                          <a16:creationId xmlns:a16="http://schemas.microsoft.com/office/drawing/2014/main" id="{A0771C24-7249-204C-BFAC-B19AFA8B21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6912" y="3705987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75" name="TextBox 98">
                      <a:extLst>
                        <a:ext uri="{FF2B5EF4-FFF2-40B4-BE49-F238E27FC236}">
                          <a16:creationId xmlns:a16="http://schemas.microsoft.com/office/drawing/2014/main" id="{F9F20B91-A93B-324B-8835-91CD48BAC8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62306" y="3698625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76" name="Cube 75">
                      <a:extLst>
                        <a:ext uri="{FF2B5EF4-FFF2-40B4-BE49-F238E27FC236}">
                          <a16:creationId xmlns:a16="http://schemas.microsoft.com/office/drawing/2014/main" id="{02A60336-86FB-EB48-8E82-E732D6F18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4450" y="3887028"/>
                      <a:ext cx="374957" cy="427884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Cube 76">
                      <a:extLst>
                        <a:ext uri="{FF2B5EF4-FFF2-40B4-BE49-F238E27FC236}">
                          <a16:creationId xmlns:a16="http://schemas.microsoft.com/office/drawing/2014/main" id="{7AB79D62-3496-0547-A828-E7121319E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4725" y="3878455"/>
                      <a:ext cx="374957" cy="427884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Cube 77">
                      <a:extLst>
                        <a:ext uri="{FF2B5EF4-FFF2-40B4-BE49-F238E27FC236}">
                          <a16:creationId xmlns:a16="http://schemas.microsoft.com/office/drawing/2014/main" id="{CE241FE0-C3E7-3144-B7CD-631E1CE8F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7668" y="3757708"/>
                      <a:ext cx="252781" cy="60758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Cube 78">
                      <a:extLst>
                        <a:ext uri="{FF2B5EF4-FFF2-40B4-BE49-F238E27FC236}">
                          <a16:creationId xmlns:a16="http://schemas.microsoft.com/office/drawing/2014/main" id="{F1151362-62B7-084F-BE69-58AB1D3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5449" y="3745049"/>
                      <a:ext cx="252781" cy="607588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Cube 79">
                      <a:extLst>
                        <a:ext uri="{FF2B5EF4-FFF2-40B4-BE49-F238E27FC236}">
                          <a16:creationId xmlns:a16="http://schemas.microsoft.com/office/drawing/2014/main" id="{4D651B84-C5F6-B94A-998F-EC25A87CD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9795" y="3482126"/>
                      <a:ext cx="148888" cy="1021577"/>
                    </a:xfrm>
                    <a:prstGeom prst="cube">
                      <a:avLst>
                        <a:gd name="adj" fmla="val 9530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Cube 80">
                      <a:extLst>
                        <a:ext uri="{FF2B5EF4-FFF2-40B4-BE49-F238E27FC236}">
                          <a16:creationId xmlns:a16="http://schemas.microsoft.com/office/drawing/2014/main" id="{8D657F7F-F275-494E-9281-A04893C5A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8068" y="3482126"/>
                      <a:ext cx="148888" cy="1021577"/>
                    </a:xfrm>
                    <a:prstGeom prst="cube">
                      <a:avLst>
                        <a:gd name="adj" fmla="val 9530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Down Arrow 81">
                      <a:extLst>
                        <a:ext uri="{FF2B5EF4-FFF2-40B4-BE49-F238E27FC236}">
                          <a16:creationId xmlns:a16="http://schemas.microsoft.com/office/drawing/2014/main" id="{E4D80F14-C9E9-484F-973A-67A799FD1A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700323" y="4031115"/>
                      <a:ext cx="119347" cy="123895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Down Arrow 82">
                      <a:extLst>
                        <a:ext uri="{FF2B5EF4-FFF2-40B4-BE49-F238E27FC236}">
                          <a16:creationId xmlns:a16="http://schemas.microsoft.com/office/drawing/2014/main" id="{C2958B5F-D925-F348-9E87-E6E47FF0EA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111962" y="4020333"/>
                      <a:ext cx="119347" cy="123895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Down Arrow 83">
                      <a:extLst>
                        <a:ext uri="{FF2B5EF4-FFF2-40B4-BE49-F238E27FC236}">
                          <a16:creationId xmlns:a16="http://schemas.microsoft.com/office/drawing/2014/main" id="{1808A25E-2137-0749-95BA-91FE86E6BD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56117" y="3899211"/>
                      <a:ext cx="112156" cy="411420"/>
                    </a:xfrm>
                    <a:prstGeom prst="downArrow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73165C91-6DA3-5549-898B-9B3FEAD6944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3787179" y="2782885"/>
                      <a:ext cx="2741057" cy="2017254"/>
                      <a:chOff x="3791874" y="1768506"/>
                      <a:chExt cx="2741057" cy="401462"/>
                    </a:xfrm>
                  </p:grpSpPr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F6C26E83-EA94-B64F-9F5E-DDA979FE66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817643" y="1768506"/>
                        <a:ext cx="0" cy="401462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>
                        <a:extLst>
                          <a:ext uri="{FF2B5EF4-FFF2-40B4-BE49-F238E27FC236}">
                            <a16:creationId xmlns:a16="http://schemas.microsoft.com/office/drawing/2014/main" id="{1BC2F3D9-A33C-7C49-97C5-5B68BDB61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791874" y="1773936"/>
                        <a:ext cx="2741057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Arrow Connector 119">
                        <a:extLst>
                          <a:ext uri="{FF2B5EF4-FFF2-40B4-BE49-F238E27FC236}">
                            <a16:creationId xmlns:a16="http://schemas.microsoft.com/office/drawing/2014/main" id="{A81A3498-147F-5845-8915-986F6B18CD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06433" y="1768506"/>
                        <a:ext cx="0" cy="77308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E4C80F21-5AA1-6C45-A064-BE007B420058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2668903" y="2922555"/>
                      <a:ext cx="5561009" cy="2197604"/>
                      <a:chOff x="3791874" y="1763177"/>
                      <a:chExt cx="2411061" cy="783406"/>
                    </a:xfrm>
                  </p:grpSpPr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55FC1B62-DDB2-0441-B9B0-B140768D97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95581" y="1766021"/>
                        <a:ext cx="0" cy="780562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B7C4F33E-C6EC-BF42-8178-EC36A97FE6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791874" y="1773936"/>
                        <a:ext cx="2411061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Arrow Connector 116">
                        <a:extLst>
                          <a:ext uri="{FF2B5EF4-FFF2-40B4-BE49-F238E27FC236}">
                            <a16:creationId xmlns:a16="http://schemas.microsoft.com/office/drawing/2014/main" id="{45A53002-AC73-2740-8E6D-CF2D35684F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198219" y="1763177"/>
                        <a:ext cx="0" cy="219807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9594851A-0BF1-3D47-927B-154145E48401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1849946" y="3144825"/>
                      <a:ext cx="7707504" cy="2316819"/>
                      <a:chOff x="3791874" y="1765099"/>
                      <a:chExt cx="2369532" cy="848693"/>
                    </a:xfrm>
                  </p:grpSpPr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139CD93D-C3A1-2B4D-A943-2CE3F89D58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97442" y="1765099"/>
                        <a:ext cx="135" cy="848693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:a16="http://schemas.microsoft.com/office/drawing/2014/main" id="{8F602CB5-AE20-A54D-832F-A75C62FE66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791874" y="1773936"/>
                        <a:ext cx="2369532" cy="0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3">
                        <a:schemeClr val="accent3"/>
                      </a:lnRef>
                      <a:fillRef idx="0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Arrow Connector 113">
                        <a:extLst>
                          <a:ext uri="{FF2B5EF4-FFF2-40B4-BE49-F238E27FC236}">
                            <a16:creationId xmlns:a16="http://schemas.microsoft.com/office/drawing/2014/main" id="{45A7BF8F-C7D0-3C43-83AD-4E123258D8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156498" y="1765678"/>
                        <a:ext cx="0" cy="307008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8" name="TextBox 98">
                      <a:extLst>
                        <a:ext uri="{FF2B5EF4-FFF2-40B4-BE49-F238E27FC236}">
                          <a16:creationId xmlns:a16="http://schemas.microsoft.com/office/drawing/2014/main" id="{C7604655-05E4-B243-81E1-89C593CC9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76289" y="2092235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89" name="TextBox 98">
                      <a:extLst>
                        <a:ext uri="{FF2B5EF4-FFF2-40B4-BE49-F238E27FC236}">
                          <a16:creationId xmlns:a16="http://schemas.microsoft.com/office/drawing/2014/main" id="{02B1179A-C788-2543-882B-0A2EB8AB4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43756" y="2095057"/>
                      <a:ext cx="211111" cy="162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90" name="TextBox 98">
                      <a:extLst>
                        <a:ext uri="{FF2B5EF4-FFF2-40B4-BE49-F238E27FC236}">
                          <a16:creationId xmlns:a16="http://schemas.microsoft.com/office/drawing/2014/main" id="{F52ECAE8-8201-8742-A994-219976FE15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0623" y="2046629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256</a:t>
                      </a:r>
                      <a:endParaRPr lang="en-US" sz="800" dirty="0"/>
                    </a:p>
                  </p:txBody>
                </p:sp>
                <p:sp>
                  <p:nvSpPr>
                    <p:cNvPr id="91" name="TextBox 98">
                      <a:extLst>
                        <a:ext uri="{FF2B5EF4-FFF2-40B4-BE49-F238E27FC236}">
                          <a16:creationId xmlns:a16="http://schemas.microsoft.com/office/drawing/2014/main" id="{642785F8-B390-564B-9DA6-596B6996D3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57859" y="1797643"/>
                      <a:ext cx="54373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128+256</a:t>
                      </a:r>
                      <a:endParaRPr lang="en-US" sz="800" dirty="0"/>
                    </a:p>
                  </p:txBody>
                </p:sp>
                <p:sp>
                  <p:nvSpPr>
                    <p:cNvPr id="92" name="TextBox 98">
                      <a:extLst>
                        <a:ext uri="{FF2B5EF4-FFF2-40B4-BE49-F238E27FC236}">
                          <a16:creationId xmlns:a16="http://schemas.microsoft.com/office/drawing/2014/main" id="{122B9AB5-32A3-2B43-9B4B-2BC1BCCDC1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3959" y="3581320"/>
                      <a:ext cx="54373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128+256</a:t>
                      </a:r>
                      <a:endParaRPr lang="en-US" sz="800" dirty="0"/>
                    </a:p>
                  </p:txBody>
                </p:sp>
                <p:sp>
                  <p:nvSpPr>
                    <p:cNvPr id="93" name="TextBox 98">
                      <a:extLst>
                        <a:ext uri="{FF2B5EF4-FFF2-40B4-BE49-F238E27FC236}">
                          <a16:creationId xmlns:a16="http://schemas.microsoft.com/office/drawing/2014/main" id="{FC250D82-CC86-0342-A59E-FD25E4CB1A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65282" y="2057511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4" name="TextBox 98">
                      <a:extLst>
                        <a:ext uri="{FF2B5EF4-FFF2-40B4-BE49-F238E27FC236}">
                          <a16:creationId xmlns:a16="http://schemas.microsoft.com/office/drawing/2014/main" id="{0E6D995F-B29D-F74E-9161-044490CE79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3704" y="2053098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5" name="TextBox 98">
                      <a:extLst>
                        <a:ext uri="{FF2B5EF4-FFF2-40B4-BE49-F238E27FC236}">
                          <a16:creationId xmlns:a16="http://schemas.microsoft.com/office/drawing/2014/main" id="{88431A9B-691C-8C44-91F2-3C61CD9E49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55477" y="1793488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6" name="TextBox 98">
                      <a:extLst>
                        <a:ext uri="{FF2B5EF4-FFF2-40B4-BE49-F238E27FC236}">
                          <a16:creationId xmlns:a16="http://schemas.microsoft.com/office/drawing/2014/main" id="{61032E39-3B69-AC4D-BEB8-FED7B01289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09691" y="1787090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7" name="TextBox 98">
                      <a:extLst>
                        <a:ext uri="{FF2B5EF4-FFF2-40B4-BE49-F238E27FC236}">
                          <a16:creationId xmlns:a16="http://schemas.microsoft.com/office/drawing/2014/main" id="{45F4910E-B78D-D84F-B680-0E66AB7D74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56087" y="3533409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8" name="TextBox 98">
                      <a:extLst>
                        <a:ext uri="{FF2B5EF4-FFF2-40B4-BE49-F238E27FC236}">
                          <a16:creationId xmlns:a16="http://schemas.microsoft.com/office/drawing/2014/main" id="{CFA59CF8-4C09-7E4E-93A3-303EE58528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0302" y="3539938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F4D48852-E818-F541-9ACC-476B47AEC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0242" y="1938498"/>
                      <a:ext cx="33855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128</a:t>
                      </a:r>
                      <a:endParaRPr lang="en-US" sz="800" dirty="0"/>
                    </a:p>
                  </p:txBody>
                </p:sp>
                <p:sp>
                  <p:nvSpPr>
                    <p:cNvPr id="100" name="TextBox 98">
                      <a:extLst>
                        <a:ext uri="{FF2B5EF4-FFF2-40B4-BE49-F238E27FC236}">
                          <a16:creationId xmlns:a16="http://schemas.microsoft.com/office/drawing/2014/main" id="{DF031A08-D698-FA4E-A3B4-55024DD785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3825" y="1905023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1" name="TextBox 98">
                      <a:extLst>
                        <a:ext uri="{FF2B5EF4-FFF2-40B4-BE49-F238E27FC236}">
                          <a16:creationId xmlns:a16="http://schemas.microsoft.com/office/drawing/2014/main" id="{54E82BF5-9B24-474A-BC5F-3A9976A703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0449" y="1901896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2" name="TextBox 98">
                      <a:extLst>
                        <a:ext uri="{FF2B5EF4-FFF2-40B4-BE49-F238E27FC236}">
                          <a16:creationId xmlns:a16="http://schemas.microsoft.com/office/drawing/2014/main" id="{F66610CB-A70A-C34B-B041-6A35215066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25580" y="1589145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3" name="TextBox 98">
                      <a:extLst>
                        <a:ext uri="{FF2B5EF4-FFF2-40B4-BE49-F238E27FC236}">
                          <a16:creationId xmlns:a16="http://schemas.microsoft.com/office/drawing/2014/main" id="{4ADD4AB9-18BC-0240-840A-8317ACEA7F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5134" y="1589145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32</a:t>
                      </a:r>
                      <a:endParaRPr lang="en-US" sz="800" dirty="0"/>
                    </a:p>
                  </p:txBody>
                </p:sp>
                <p:sp>
                  <p:nvSpPr>
                    <p:cNvPr id="104" name="TextBox 98">
                      <a:extLst>
                        <a:ext uri="{FF2B5EF4-FFF2-40B4-BE49-F238E27FC236}">
                          <a16:creationId xmlns:a16="http://schemas.microsoft.com/office/drawing/2014/main" id="{982F0268-54CD-E343-8C9B-8727CA31F4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256" y="1537037"/>
                      <a:ext cx="49244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64+128</a:t>
                      </a:r>
                      <a:endParaRPr lang="en-US" sz="800" dirty="0"/>
                    </a:p>
                  </p:txBody>
                </p:sp>
                <p:sp>
                  <p:nvSpPr>
                    <p:cNvPr id="105" name="TextBox 98">
                      <a:extLst>
                        <a:ext uri="{FF2B5EF4-FFF2-40B4-BE49-F238E27FC236}">
                          <a16:creationId xmlns:a16="http://schemas.microsoft.com/office/drawing/2014/main" id="{5966C322-2941-F740-AC22-607872D619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255" y="3297227"/>
                      <a:ext cx="492443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64+128</a:t>
                      </a:r>
                      <a:endParaRPr lang="en-US" sz="800" dirty="0"/>
                    </a:p>
                  </p:txBody>
                </p:sp>
                <p:sp>
                  <p:nvSpPr>
                    <p:cNvPr id="106" name="TextBox 98">
                      <a:extLst>
                        <a:ext uri="{FF2B5EF4-FFF2-40B4-BE49-F238E27FC236}">
                          <a16:creationId xmlns:a16="http://schemas.microsoft.com/office/drawing/2014/main" id="{7BBC94DE-9EC4-6840-B0A2-3D810AAB12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77191" y="1540411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7" name="TextBox 98">
                      <a:extLst>
                        <a:ext uri="{FF2B5EF4-FFF2-40B4-BE49-F238E27FC236}">
                          <a16:creationId xmlns:a16="http://schemas.microsoft.com/office/drawing/2014/main" id="{4E3D311A-BD1E-8D48-9E9A-47921F3C05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28427" y="1540411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8" name="TextBox 98">
                      <a:extLst>
                        <a:ext uri="{FF2B5EF4-FFF2-40B4-BE49-F238E27FC236}">
                          <a16:creationId xmlns:a16="http://schemas.microsoft.com/office/drawing/2014/main" id="{1ECC8BE1-9C28-6F4C-9DA2-4584A52E62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89197" y="3312174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09" name="TextBox 98">
                      <a:extLst>
                        <a:ext uri="{FF2B5EF4-FFF2-40B4-BE49-F238E27FC236}">
                          <a16:creationId xmlns:a16="http://schemas.microsoft.com/office/drawing/2014/main" id="{B74FC1A0-FED8-0C42-8BF4-97DF4E9623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2658" y="3308290"/>
                      <a:ext cx="28725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800" dirty="0"/>
                        <a:t>64</a:t>
                      </a:r>
                      <a:endParaRPr lang="en-US" sz="800" dirty="0"/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301A625C-B7D2-CA49-B22D-6BACD4D55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133" y="743312"/>
                      <a:ext cx="10066206" cy="2309355"/>
                    </a:xfrm>
                    <a:prstGeom prst="rect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76FEF079-D802-8E46-9F9A-58958A5FE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3312" y="393191"/>
                      <a:ext cx="11504132" cy="5393555"/>
                    </a:xfrm>
                    <a:prstGeom prst="rect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" name="Cube 23">
                    <a:extLst>
                      <a:ext uri="{FF2B5EF4-FFF2-40B4-BE49-F238E27FC236}">
                        <a16:creationId xmlns:a16="http://schemas.microsoft.com/office/drawing/2014/main" id="{15626179-8596-3C40-88F9-0D84FBAC6D4C}"/>
                      </a:ext>
                    </a:extLst>
                  </p:cNvPr>
                  <p:cNvSpPr/>
                  <p:nvPr/>
                </p:nvSpPr>
                <p:spPr>
                  <a:xfrm>
                    <a:off x="9062991" y="1732607"/>
                    <a:ext cx="173637" cy="1026909"/>
                  </a:xfrm>
                  <a:prstGeom prst="cube">
                    <a:avLst>
                      <a:gd name="adj" fmla="val 15533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631EAF3-F884-1A42-B76A-9EF4325FFF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444" y="1989656"/>
                  <a:ext cx="869997" cy="1017801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8ACFC6-1B6A-794A-A055-C39390D6EB9E}"/>
                    </a:ext>
                  </a:extLst>
                </p:cNvPr>
                <p:cNvSpPr txBox="1"/>
                <p:nvPr/>
              </p:nvSpPr>
              <p:spPr>
                <a:xfrm>
                  <a:off x="1243335" y="372213"/>
                  <a:ext cx="5268017" cy="412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Stage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1: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Training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with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partial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annotations</a:t>
                  </a:r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6E842F7-2D3B-5D4C-814D-5408B589513D}"/>
                    </a:ext>
                  </a:extLst>
                </p:cNvPr>
                <p:cNvSpPr txBox="1"/>
                <p:nvPr/>
              </p:nvSpPr>
              <p:spPr>
                <a:xfrm>
                  <a:off x="1007250" y="22404"/>
                  <a:ext cx="6856782" cy="412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Stage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2: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Training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jointly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with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partial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and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full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annotations</a:t>
                  </a:r>
                  <a:endParaRPr lang="en-US" dirty="0"/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BEF340F-64A3-6D4C-8591-ECCC7750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2833" y="4011246"/>
                <a:ext cx="874496" cy="99597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A479624-5644-C444-8A30-5D3249A20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91769" y="2161589"/>
                <a:ext cx="864339" cy="1021447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146F4A-21DF-6A43-A685-741F9A13722E}"/>
                  </a:ext>
                </a:extLst>
              </p:cNvPr>
              <p:cNvSpPr/>
              <p:nvPr/>
            </p:nvSpPr>
            <p:spPr>
              <a:xfrm>
                <a:off x="4969656" y="3046530"/>
                <a:ext cx="84859" cy="150786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A03E9016-A083-A045-AA44-E3ECAB2D8AA7}"/>
                </a:ext>
              </a:extLst>
            </p:cNvPr>
            <p:cNvSpPr/>
            <p:nvPr/>
          </p:nvSpPr>
          <p:spPr>
            <a:xfrm>
              <a:off x="8814601" y="3907324"/>
              <a:ext cx="252781" cy="1026909"/>
            </a:xfrm>
            <a:prstGeom prst="cube">
              <a:avLst>
                <a:gd name="adj" fmla="val 98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DA5BAD86-2594-9C43-9169-220B15E9B922}"/>
                </a:ext>
              </a:extLst>
            </p:cNvPr>
            <p:cNvSpPr/>
            <p:nvPr/>
          </p:nvSpPr>
          <p:spPr>
            <a:xfrm>
              <a:off x="9039106" y="3907071"/>
              <a:ext cx="173637" cy="1026909"/>
            </a:xfrm>
            <a:prstGeom prst="cube">
              <a:avLst>
                <a:gd name="adj" fmla="val 1553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E3A43B93-A2CC-6A46-A50D-01F68852B40A}"/>
                </a:ext>
              </a:extLst>
            </p:cNvPr>
            <p:cNvSpPr/>
            <p:nvPr/>
          </p:nvSpPr>
          <p:spPr>
            <a:xfrm>
              <a:off x="5424959" y="4324482"/>
              <a:ext cx="583989" cy="42957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764BA116-5506-0C4C-87C9-3E47C2035128}"/>
                </a:ext>
              </a:extLst>
            </p:cNvPr>
            <p:cNvSpPr/>
            <p:nvPr/>
          </p:nvSpPr>
          <p:spPr>
            <a:xfrm>
              <a:off x="5904606" y="4324481"/>
              <a:ext cx="411420" cy="429575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0E55D536-569F-7F4E-A9A6-7E713C4130E7}"/>
                </a:ext>
              </a:extLst>
            </p:cNvPr>
            <p:cNvSpPr/>
            <p:nvPr/>
          </p:nvSpPr>
          <p:spPr>
            <a:xfrm>
              <a:off x="7405001" y="2435433"/>
              <a:ext cx="374957" cy="611469"/>
            </a:xfrm>
            <a:prstGeom prst="cube">
              <a:avLst>
                <a:gd name="adj" fmla="val 150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870B2CA6-0C8D-3146-B3FE-264390BBC5D8}"/>
                </a:ext>
              </a:extLst>
            </p:cNvPr>
            <p:cNvSpPr/>
            <p:nvPr/>
          </p:nvSpPr>
          <p:spPr>
            <a:xfrm>
              <a:off x="7722034" y="2432943"/>
              <a:ext cx="252782" cy="616341"/>
            </a:xfrm>
            <a:prstGeom prst="cube">
              <a:avLst>
                <a:gd name="adj" fmla="val 2253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D6446CE-73A9-A94A-A934-BF60581F52DB}"/>
                </a:ext>
              </a:extLst>
            </p:cNvPr>
            <p:cNvGrpSpPr/>
            <p:nvPr/>
          </p:nvGrpSpPr>
          <p:grpSpPr>
            <a:xfrm>
              <a:off x="7386619" y="4229309"/>
              <a:ext cx="569815" cy="616341"/>
              <a:chOff x="7557401" y="2585343"/>
              <a:chExt cx="569815" cy="616341"/>
            </a:xfrm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62720F77-67E1-8542-9A9B-EF6349CEF163}"/>
                  </a:ext>
                </a:extLst>
              </p:cNvPr>
              <p:cNvSpPr/>
              <p:nvPr/>
            </p:nvSpPr>
            <p:spPr>
              <a:xfrm>
                <a:off x="7557401" y="2587833"/>
                <a:ext cx="374957" cy="611469"/>
              </a:xfrm>
              <a:prstGeom prst="cube">
                <a:avLst>
                  <a:gd name="adj" fmla="val 150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9C9A5BD-E6C8-C34F-8207-422ECDDCD536}"/>
                  </a:ext>
                </a:extLst>
              </p:cNvPr>
              <p:cNvSpPr/>
              <p:nvPr/>
            </p:nvSpPr>
            <p:spPr>
              <a:xfrm>
                <a:off x="7874434" y="2585343"/>
                <a:ext cx="252782" cy="616341"/>
              </a:xfrm>
              <a:prstGeom prst="cube">
                <a:avLst>
                  <a:gd name="adj" fmla="val 225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5974FA4-1A5B-C340-A8A9-14F18EED99BA}"/>
              </a:ext>
            </a:extLst>
          </p:cNvPr>
          <p:cNvGrpSpPr/>
          <p:nvPr/>
        </p:nvGrpSpPr>
        <p:grpSpPr>
          <a:xfrm>
            <a:off x="8666701" y="4718602"/>
            <a:ext cx="2205887" cy="977300"/>
            <a:chOff x="10308480" y="1096405"/>
            <a:chExt cx="2006231" cy="1163290"/>
          </a:xfrm>
        </p:grpSpPr>
        <p:sp>
          <p:nvSpPr>
            <p:cNvPr id="131" name="Down Arrow 130">
              <a:extLst>
                <a:ext uri="{FF2B5EF4-FFF2-40B4-BE49-F238E27FC236}">
                  <a16:creationId xmlns:a16="http://schemas.microsoft.com/office/drawing/2014/main" id="{86661CD4-6500-C043-8B59-2BB25FBC5653}"/>
                </a:ext>
              </a:extLst>
            </p:cNvPr>
            <p:cNvSpPr/>
            <p:nvPr/>
          </p:nvSpPr>
          <p:spPr>
            <a:xfrm rot="16200000">
              <a:off x="10299610" y="1495746"/>
              <a:ext cx="187710" cy="16996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B14A9D9-C0BB-F449-ABA7-55291792C5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8480" y="2086580"/>
              <a:ext cx="198125" cy="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3581729-9809-DE42-A7F5-BBE7BCD94AAC}"/>
                </a:ext>
              </a:extLst>
            </p:cNvPr>
            <p:cNvSpPr txBox="1"/>
            <p:nvPr/>
          </p:nvSpPr>
          <p:spPr>
            <a:xfrm>
              <a:off x="10506605" y="1096405"/>
              <a:ext cx="1808106" cy="366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3X3 Conv+BN+LReLU</a:t>
              </a:r>
              <a:endParaRPr lang="en-US" sz="1400" dirty="0"/>
            </a:p>
          </p:txBody>
        </p:sp>
        <p:sp>
          <p:nvSpPr>
            <p:cNvPr id="134" name="Right Arrow 133">
              <a:extLst>
                <a:ext uri="{FF2B5EF4-FFF2-40B4-BE49-F238E27FC236}">
                  <a16:creationId xmlns:a16="http://schemas.microsoft.com/office/drawing/2014/main" id="{071320CA-81AB-F84A-8CB9-C1457D98AA8E}"/>
                </a:ext>
              </a:extLst>
            </p:cNvPr>
            <p:cNvSpPr/>
            <p:nvPr/>
          </p:nvSpPr>
          <p:spPr>
            <a:xfrm>
              <a:off x="10308480" y="1166437"/>
              <a:ext cx="169969" cy="20551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AE8BAD4-6B56-EB4B-BBCF-C2D8C262B7B8}"/>
                </a:ext>
              </a:extLst>
            </p:cNvPr>
            <p:cNvSpPr txBox="1"/>
            <p:nvPr/>
          </p:nvSpPr>
          <p:spPr>
            <a:xfrm>
              <a:off x="10506605" y="1385198"/>
              <a:ext cx="783192" cy="366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Maxpool</a:t>
              </a:r>
              <a:endParaRPr lang="en-US" dirty="0"/>
            </a:p>
          </p:txBody>
        </p:sp>
        <p:sp>
          <p:nvSpPr>
            <p:cNvPr id="136" name="Down Arrow 135">
              <a:extLst>
                <a:ext uri="{FF2B5EF4-FFF2-40B4-BE49-F238E27FC236}">
                  <a16:creationId xmlns:a16="http://schemas.microsoft.com/office/drawing/2014/main" id="{F71C0F00-BAAF-2C4D-93E2-3458B90EE1A0}"/>
                </a:ext>
              </a:extLst>
            </p:cNvPr>
            <p:cNvSpPr/>
            <p:nvPr/>
          </p:nvSpPr>
          <p:spPr>
            <a:xfrm rot="16200000">
              <a:off x="10299611" y="1751365"/>
              <a:ext cx="187710" cy="16997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94822B1-54AC-A240-B197-7FE24B42D7AF}"/>
                </a:ext>
              </a:extLst>
            </p:cNvPr>
            <p:cNvSpPr txBox="1"/>
            <p:nvPr/>
          </p:nvSpPr>
          <p:spPr>
            <a:xfrm>
              <a:off x="10506605" y="1652850"/>
              <a:ext cx="1109765" cy="366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2X2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Up-conv</a:t>
              </a:r>
              <a:endParaRPr lang="en-US" sz="14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DFFCCE2-9ECA-7C49-8F09-BC44F23E33EA}"/>
                </a:ext>
              </a:extLst>
            </p:cNvPr>
            <p:cNvSpPr txBox="1"/>
            <p:nvPr/>
          </p:nvSpPr>
          <p:spPr>
            <a:xfrm>
              <a:off x="10506605" y="1893345"/>
              <a:ext cx="1547369" cy="36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Concat</a:t>
              </a:r>
              <a:endParaRPr lang="en-US" dirty="0"/>
            </a:p>
          </p:txBody>
        </p:sp>
      </p:grpSp>
      <p:sp>
        <p:nvSpPr>
          <p:cNvPr id="139" name="Title 1">
            <a:extLst>
              <a:ext uri="{FF2B5EF4-FFF2-40B4-BE49-F238E27FC236}">
                <a16:creationId xmlns:a16="http://schemas.microsoft.com/office/drawing/2014/main" id="{6BE8692E-0C6A-064A-8B21-C83E4E292514}"/>
              </a:ext>
            </a:extLst>
          </p:cNvPr>
          <p:cNvSpPr txBox="1">
            <a:spLocks/>
          </p:cNvSpPr>
          <p:nvPr/>
        </p:nvSpPr>
        <p:spPr>
          <a:xfrm>
            <a:off x="490755" y="299778"/>
            <a:ext cx="4176965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D5F0063-38B8-E748-A243-517FE8C4B193}"/>
              </a:ext>
            </a:extLst>
          </p:cNvPr>
          <p:cNvSpPr txBox="1"/>
          <p:nvPr/>
        </p:nvSpPr>
        <p:spPr>
          <a:xfrm>
            <a:off x="1873887" y="5827675"/>
            <a:ext cx="863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vanilla UNET is adopted for training with partial annotation in stage one. An extra branch is added for whole brain segmentation in stage two. </a:t>
            </a:r>
          </a:p>
        </p:txBody>
      </p:sp>
    </p:spTree>
    <p:extLst>
      <p:ext uri="{BB962C8B-B14F-4D97-AF65-F5344CB8AC3E}">
        <p14:creationId xmlns:p14="http://schemas.microsoft.com/office/powerpoint/2010/main" val="33014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C2CF1B-18AC-C240-88C5-A523123F4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6" y="2051770"/>
            <a:ext cx="5481802" cy="34847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FE4D85-F47A-3D44-B724-40BE6884C5AB}"/>
              </a:ext>
            </a:extLst>
          </p:cNvPr>
          <p:cNvSpPr txBox="1">
            <a:spLocks/>
          </p:cNvSpPr>
          <p:nvPr/>
        </p:nvSpPr>
        <p:spPr>
          <a:xfrm>
            <a:off x="490756" y="299778"/>
            <a:ext cx="11210488" cy="851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4AEA4-6CF5-624B-BFDC-50D12D1959C5}"/>
              </a:ext>
            </a:extLst>
          </p:cNvPr>
          <p:cNvSpPr txBox="1"/>
          <p:nvPr/>
        </p:nvSpPr>
        <p:spPr>
          <a:xfrm>
            <a:off x="6598496" y="1793172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81FDF-4E45-E049-8BA9-1B94824F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9503"/>
            <a:ext cx="5250707" cy="273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66E1BC-593E-AD40-B56B-68B1B4DD76E8}"/>
              </a:ext>
            </a:extLst>
          </p:cNvPr>
          <p:cNvSpPr txBox="1"/>
          <p:nvPr/>
        </p:nvSpPr>
        <p:spPr>
          <a:xfrm>
            <a:off x="1187445" y="1516173"/>
            <a:ext cx="408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Box-plot of Dice scores of models with and without incorporating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9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225</Words>
  <Application>Microsoft Macintosh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Shuo</dc:creator>
  <cp:lastModifiedBy>Dai, Chengliang</cp:lastModifiedBy>
  <cp:revision>1</cp:revision>
  <dcterms:created xsi:type="dcterms:W3CDTF">2019-08-14T11:10:09Z</dcterms:created>
  <dcterms:modified xsi:type="dcterms:W3CDTF">2019-10-11T17:13:00Z</dcterms:modified>
</cp:coreProperties>
</file>