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2" r:id="rId2"/>
    <p:sldId id="361" r:id="rId3"/>
    <p:sldId id="365" r:id="rId4"/>
    <p:sldId id="362" r:id="rId5"/>
    <p:sldId id="369" r:id="rId6"/>
    <p:sldId id="370" r:id="rId7"/>
    <p:sldId id="371" r:id="rId8"/>
    <p:sldId id="368" r:id="rId9"/>
    <p:sldId id="363" r:id="rId10"/>
    <p:sldId id="364" r:id="rId11"/>
    <p:sldId id="367" r:id="rId12"/>
    <p:sldId id="366" r:id="rId13"/>
    <p:sldId id="359" r:id="rId14"/>
    <p:sldId id="360" r:id="rId1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0000FF"/>
    <a:srgbClr val="20559E"/>
    <a:srgbClr val="19285D"/>
    <a:srgbClr val="283E92"/>
    <a:srgbClr val="1275A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8"/>
    <p:restoredTop sz="73885" autoAdjust="0"/>
  </p:normalViewPr>
  <p:slideViewPr>
    <p:cSldViewPr>
      <p:cViewPr>
        <p:scale>
          <a:sx n="91" d="100"/>
          <a:sy n="91" d="100"/>
        </p:scale>
        <p:origin x="1832" y="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72"/>
    </p:cViewPr>
  </p:sorterViewPr>
  <p:notesViewPr>
    <p:cSldViewPr>
      <p:cViewPr varScale="1">
        <p:scale>
          <a:sx n="51" d="100"/>
          <a:sy n="51" d="100"/>
        </p:scale>
        <p:origin x="-29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DD8DE6B0-1FB2-E645-87B3-1F57505E7648}" type="datetimeFigureOut">
              <a:rPr lang="zh-CN" altLang="en-US"/>
              <a:pPr/>
              <a:t>2019/10/15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53748C27-E9D3-EE43-ADD8-4DF90EB174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418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19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These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performances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evaluated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spinal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metastasis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dataset.</a:t>
            </a:r>
          </a:p>
          <a:p>
            <a:endParaRPr lang="en-US" altLang="zh-CN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 practice, errors are inevitable in the manual annotations. A generic segmentation method should be robust enough against these labeling noises.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Thus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build a noisy dataset by randomly shifting the four corner landmarks by 0 to 1 mm and conduct experiments again on this noisy dataset.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 experimental results show that though the overall performance is decreased, self-training is still effective.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77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</a:t>
            </a:r>
            <a:r>
              <a:rPr lang="en-US" altLang="zh-CN" baseline="0" dirty="0" smtClean="0"/>
              <a:t>qualitative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results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mid-sagittal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slices.</a:t>
            </a:r>
          </a:p>
          <a:p>
            <a:endParaRPr lang="en-US" baseline="0" dirty="0" smtClean="0"/>
          </a:p>
          <a:p>
            <a:r>
              <a:rPr lang="en-US" altLang="zh-CN" baseline="0" dirty="0" smtClean="0"/>
              <a:t>Actually,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well-segmented.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581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directly evaluate the 3D segmentation performance on the lumbar spine CT dataset. </a:t>
            </a: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 achieve a dice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similarity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coefficient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of 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0.83.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Compared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with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state-of-the-art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method,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lang="en-US" altLang="zh-CN" sz="1200" dirty="0" smtClean="0"/>
              <a:t>w</a:t>
            </a:r>
            <a:r>
              <a:rPr lang="en-US" sz="1200" dirty="0" smtClean="0"/>
              <a:t>e save huge labeling costs and achieve volumetric VB segmentation at the cost of a little decrease in performance</a:t>
            </a:r>
            <a:r>
              <a:rPr lang="en-US" altLang="zh-CN" sz="1200" dirty="0" smtClean="0"/>
              <a:t>.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538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74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Segmentation of the VBs from CT images is often a pre-requisite for many computational spine imaging tasks, such as assessment of spinal deformities, detection of vertebral fractures, and computer-assisted surgical interventions.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past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few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years,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there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exists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many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work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VB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segmentation.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However, all these methods have a same drawback that they require pixel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or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voxel-wise labeled CT</a:t>
            </a:r>
            <a:r>
              <a:rPr kumimoji="1"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or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MR scans to train models.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It is desired to leverage less fine-grained labels for segmentation so as to save the labeling cost.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6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Considering that the normal VBs without fractures are roughly quadrilateral from the sagittal view,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 thus propose to annotate the position of a VB with four corner landmarks in the mid-sagittal slice and utilize them as weak labels for segmentation.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we adopt the self-training strategy and the slice-propagated method, to obtain </a:t>
            </a:r>
            <a:r>
              <a:rPr lang="en-US" altLang="zh-CN" baseline="0" dirty="0" smtClean="0"/>
              <a:t>the</a:t>
            </a:r>
            <a:r>
              <a:rPr lang="en-US" baseline="0" dirty="0" smtClean="0"/>
              <a:t> more accurate volumetric result.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2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First,</a:t>
            </a:r>
            <a:r>
              <a:rPr lang="zh-CN" altLang="en-US" dirty="0" smtClean="0"/>
              <a:t> </a:t>
            </a: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concentrate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segmentation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mid-sagittal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slice.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 first connect four corner landmarks to construct the coarse quadrilateral training labels for the mid-sagittal slices.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Then a base segmentation model is trained using these coarse labels.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Such labels are refined by selecting the most confident predictions and recovering the boundaries by fully connected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CRF,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thus additional supervisions are obtained.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By repeating training and refining procedures, we can achieve better segmentation results and get a better segmentation model.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129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 our method, Mask R-CNN is selected as the segmentation backbone for its quite good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performance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on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instance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segmentation task.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</a:t>
            </a:r>
            <a:r>
              <a:rPr lang="zh-CN" altLang="en-US" dirty="0" smtClean="0"/>
              <a:t> </a:t>
            </a:r>
            <a:r>
              <a:rPr lang="en-US" altLang="zh-CN" dirty="0" smtClean="0"/>
              <a:t>adopt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loss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encourage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model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pay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more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attention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on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the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possible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edge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areas.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Then,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e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propose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 confident prediction selection method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as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post-processing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to avoid passing errors to the next iteration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Considering the prior knowledge that VBs are generally arranged in a column, we then fit a curve based on the center points of the confident ROIs.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ROIs close to this curve are selected, and 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otherwise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rejected.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80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Finally,</a:t>
            </a:r>
            <a:r>
              <a:rPr lang="zh-CN" altLang="en-US" dirty="0" smtClean="0"/>
              <a:t> </a:t>
            </a:r>
            <a:r>
              <a:rPr lang="en-US" altLang="zh-CN" dirty="0" smtClean="0"/>
              <a:t>inspired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deeplab</a:t>
            </a:r>
            <a:r>
              <a:rPr lang="en-US" altLang="zh-CN" dirty="0" smtClean="0"/>
              <a:t>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adopt</a:t>
            </a:r>
            <a:r>
              <a:rPr lang="zh-CN" altLang="en-US" baseline="0" dirty="0" smtClean="0"/>
              <a:t> </a:t>
            </a:r>
            <a:r>
              <a:rPr lang="en-US" altLang="zh-CN" baseline="0" dirty="0" err="1" smtClean="0"/>
              <a:t>denseCRF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establish pairwise potentials on all pairs of pixels in the image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,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thus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refine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labels.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56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 order to generate VB segmentations for all sagittal CT slices, we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train the segmentation model in a slice-propagated manner.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At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beginning,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only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have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mid-sagittal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slices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with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annotations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training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data.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After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train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segmentation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model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via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self-training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method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introduced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above,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apply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this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model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to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adjacent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slices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from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entire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training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set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to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obtain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their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initial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annotations,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and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append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these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slices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to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training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data.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fine-tune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previous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segmentation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model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with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extended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training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data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until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the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model</a:t>
            </a:r>
            <a:r>
              <a:rPr kumimoji="1" lang="zh-CN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converges.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宋体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As this procedure proceeds iteratively, we can gradually obtain the converged VB segmentation results across all CT slices, and then a volumetric segmentation can be produced by stacking the</a:t>
            </a:r>
            <a:r>
              <a:rPr kumimoji="1"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slice-wise segmentations</a:t>
            </a:r>
            <a:r>
              <a:rPr kumimoji="1"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宋体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3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description</a:t>
            </a:r>
            <a:r>
              <a:rPr lang="en-US" baseline="0" dirty="0" smtClean="0"/>
              <a:t> of our dataset</a:t>
            </a:r>
            <a:r>
              <a:rPr lang="en-US" altLang="zh-CN" baseline="0" dirty="0" smtClean="0"/>
              <a:t>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train and evaluate the model on our private spinal metastasis dataset.</a:t>
            </a:r>
          </a:p>
          <a:p>
            <a:r>
              <a:rPr lang="en-US" baseline="0" dirty="0" smtClean="0"/>
              <a:t>And then directly evaluate on the public lumbar spine dataset, using all 10 CT scans.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48C27-E9D3-EE43-ADD8-4DF90EB1740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21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19622"/>
            <a:ext cx="7772400" cy="1102519"/>
          </a:xfrm>
        </p:spPr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6615113" y="4792266"/>
            <a:ext cx="2133600" cy="273844"/>
          </a:xfrm>
        </p:spPr>
        <p:txBody>
          <a:bodyPr/>
          <a:lstStyle>
            <a:lvl1pPr>
              <a:defRPr>
                <a:solidFill>
                  <a:srgbClr val="BFBFB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6E65EDEA-2C7B-2543-AF47-2CCE7EA544D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D:\360安全浏览器下载\LOGO\LOGO\cmic\cmiclogotyp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50731"/>
            <a:ext cx="2376264" cy="3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3383"/>
            <a:ext cx="1251496" cy="3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689"/>
            <a:ext cx="8229600" cy="857250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7175" indent="-257175">
              <a:buSzPct val="100000"/>
              <a:buFont typeface="微软雅黑" panose="020B0503020204020204" pitchFamily="34" charset="-122"/>
              <a:buChar char="▪"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6615113" y="4792266"/>
            <a:ext cx="2133600" cy="273844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fld id="{4AABF7AC-0A41-6A4B-B517-645B2A58E0BA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8" name="Picture 2" descr="D:\360安全浏览器下载\LOGO\LOGO\cmic\cmiclogotype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50731"/>
            <a:ext cx="2376264" cy="3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83383"/>
            <a:ext cx="1251496" cy="3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6237" y="4806772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5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3B91FA8A-AB38-C94A-B417-DC6B8441B6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32" name="矩形 10"/>
          <p:cNvSpPr>
            <a:spLocks noChangeArrowheads="1"/>
          </p:cNvSpPr>
          <p:nvPr userDrawn="1"/>
        </p:nvSpPr>
        <p:spPr bwMode="auto">
          <a:xfrm>
            <a:off x="8059747" y="4788694"/>
            <a:ext cx="35779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kumimoji="0" lang="en-US" altLang="zh-CN" sz="1350" dirty="0">
                <a:solidFill>
                  <a:srgbClr val="BFBFB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｜</a:t>
            </a:r>
            <a:endParaRPr kumimoji="0" lang="zh-CN" altLang="en-US" sz="1350" dirty="0">
              <a:solidFill>
                <a:srgbClr val="BFBFB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2"/>
            <a:ext cx="9144000" cy="857864"/>
          </a:xfrm>
          <a:prstGeom prst="rect">
            <a:avLst/>
          </a:prstGeom>
          <a:gradFill flip="none" rotWithShape="1">
            <a:gsLst>
              <a:gs pos="0">
                <a:srgbClr val="19285D"/>
              </a:gs>
              <a:gs pos="50000">
                <a:srgbClr val="1275A2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59582"/>
            <a:ext cx="8229600" cy="35350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61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Microsoft YaHei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  <a:cs typeface="宋体" charset="0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Microsoft YaHei" panose="020B0503020204020204" pitchFamily="34" charset="-122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1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1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5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5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5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7574"/>
            <a:ext cx="7772400" cy="1102519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Weakly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Supervised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Segmentation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of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Vertebral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Bodies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with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Iterative</a:t>
            </a:r>
            <a:r>
              <a:rPr lang="zh-CN" altLang="en-US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Slice-Propagation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3718"/>
            <a:ext cx="7772400" cy="1314450"/>
          </a:xfrm>
        </p:spPr>
        <p:txBody>
          <a:bodyPr/>
          <a:lstStyle/>
          <a:p>
            <a:r>
              <a:rPr lang="en-US" altLang="zh-CN" sz="1600" b="1" dirty="0" err="1">
                <a:latin typeface="+mn-lt"/>
              </a:rPr>
              <a:t>Shiqi</a:t>
            </a:r>
            <a:r>
              <a:rPr lang="zh-CN" altLang="en-US" sz="1600" b="1" dirty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Peng</a:t>
            </a:r>
            <a:r>
              <a:rPr lang="en-US" altLang="zh-CN" sz="1600" b="1" baseline="30000" dirty="0" smtClean="0"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,</a:t>
            </a:r>
            <a:r>
              <a:rPr lang="zh-CN" altLang="en-US" sz="1600" dirty="0" smtClean="0">
                <a:latin typeface="+mn-lt"/>
              </a:rPr>
              <a:t>  </a:t>
            </a:r>
            <a:r>
              <a:rPr lang="en-US" altLang="zh-CN" sz="1600" dirty="0">
                <a:latin typeface="+mn-lt"/>
              </a:rPr>
              <a:t>Bolin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Lai</a:t>
            </a:r>
            <a:r>
              <a:rPr lang="en-US" altLang="zh-CN" sz="1600" baseline="30000" dirty="0" smtClean="0"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,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Guangyu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Yao</a:t>
            </a:r>
            <a:r>
              <a:rPr lang="en-US" altLang="zh-CN" sz="1600" baseline="30000" dirty="0" smtClean="0">
                <a:latin typeface="+mn-lt"/>
              </a:rPr>
              <a:t>2</a:t>
            </a:r>
            <a:r>
              <a:rPr lang="en-US" altLang="zh-CN" sz="1600" dirty="0" smtClean="0">
                <a:latin typeface="+mn-lt"/>
              </a:rPr>
              <a:t>,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Xiaoyun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Zhang</a:t>
            </a:r>
            <a:r>
              <a:rPr lang="en-US" altLang="zh-CN" sz="1600" baseline="30000" dirty="0" smtClean="0"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,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err="1">
                <a:latin typeface="+mn-lt"/>
              </a:rPr>
              <a:t>Ya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Zhang</a:t>
            </a:r>
            <a:r>
              <a:rPr lang="en-US" altLang="zh-CN" sz="1600" baseline="30000" dirty="0" smtClean="0"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,</a:t>
            </a:r>
            <a:r>
              <a:rPr lang="zh-CN" altLang="en-US" sz="1600" dirty="0" smtClean="0">
                <a:latin typeface="+mn-lt"/>
              </a:rPr>
              <a:t> </a:t>
            </a:r>
            <a:endParaRPr lang="en-US" altLang="zh-CN" sz="1600" dirty="0" smtClean="0">
              <a:latin typeface="+mn-lt"/>
            </a:endParaRPr>
          </a:p>
          <a:p>
            <a:r>
              <a:rPr lang="en-US" altLang="zh-CN" sz="1600" dirty="0" smtClean="0">
                <a:latin typeface="+mn-lt"/>
              </a:rPr>
              <a:t>Yan-Feng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Wang</a:t>
            </a:r>
            <a:r>
              <a:rPr lang="en-US" altLang="zh-CN" sz="1600" baseline="30000" dirty="0" smtClean="0">
                <a:latin typeface="+mn-lt"/>
              </a:rPr>
              <a:t>1</a:t>
            </a:r>
            <a:r>
              <a:rPr lang="en-US" altLang="zh-CN" sz="1600" dirty="0" smtClean="0">
                <a:latin typeface="+mn-lt"/>
              </a:rPr>
              <a:t>,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Hui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Zhao</a:t>
            </a:r>
            <a:r>
              <a:rPr lang="en-US" altLang="zh-CN" sz="1600" baseline="30000" dirty="0" smtClean="0">
                <a:latin typeface="+mn-lt"/>
              </a:rPr>
              <a:t>2</a:t>
            </a:r>
          </a:p>
          <a:p>
            <a:endParaRPr lang="en-US" dirty="0">
              <a:latin typeface="+mn-lt"/>
            </a:endParaRPr>
          </a:p>
          <a:p>
            <a:r>
              <a:rPr lang="en-US" altLang="zh-CN" sz="1400" baseline="30000" dirty="0" smtClean="0">
                <a:latin typeface="+mn-lt"/>
              </a:rPr>
              <a:t>1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Shanghai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Jiao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Tong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University,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Cooperative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err="1" smtClean="0">
                <a:latin typeface="+mn-lt"/>
              </a:rPr>
              <a:t>Medianet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Innovation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altLang="zh-CN" sz="1400" dirty="0" smtClean="0">
                <a:latin typeface="+mn-lt"/>
              </a:rPr>
              <a:t>Center</a:t>
            </a:r>
            <a:endParaRPr lang="en-US" altLang="zh-CN" sz="1400" dirty="0">
              <a:latin typeface="+mn-lt"/>
            </a:endParaRPr>
          </a:p>
          <a:p>
            <a:r>
              <a:rPr lang="en-US" altLang="zh-CN" sz="1400" baseline="30000" dirty="0" smtClean="0">
                <a:latin typeface="+mn-lt"/>
              </a:rPr>
              <a:t>2</a:t>
            </a:r>
            <a:r>
              <a:rPr lang="zh-CN" altLang="en-US" sz="140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Shanghai </a:t>
            </a:r>
            <a:r>
              <a:rPr lang="en-US" sz="1400" dirty="0">
                <a:latin typeface="+mn-lt"/>
              </a:rPr>
              <a:t>Jiao Tong University Affiliated Sixth </a:t>
            </a:r>
            <a:r>
              <a:rPr lang="en-US" sz="1400" dirty="0" smtClean="0">
                <a:latin typeface="+mn-lt"/>
              </a:rPr>
              <a:t>People</a:t>
            </a:r>
            <a:r>
              <a:rPr lang="en-US" altLang="zh-CN" sz="1400" dirty="0" smtClean="0">
                <a:latin typeface="+mn-lt"/>
              </a:rPr>
              <a:t>’</a:t>
            </a:r>
            <a:r>
              <a:rPr lang="en-US" sz="1400" dirty="0" smtClean="0">
                <a:latin typeface="+mn-lt"/>
              </a:rPr>
              <a:t>s </a:t>
            </a:r>
            <a:r>
              <a:rPr lang="en-US" sz="1400" dirty="0">
                <a:latin typeface="+mn-lt"/>
              </a:rPr>
              <a:t>Hospital </a:t>
            </a:r>
            <a:endParaRPr lang="en-US" sz="1400" dirty="0" smtClean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r>
              <a:rPr lang="en-US" altLang="zh-CN" sz="1400" dirty="0"/>
              <a:t>MIL3ID</a:t>
            </a:r>
            <a:r>
              <a:rPr lang="zh-CN" altLang="en-US" sz="1400" dirty="0"/>
              <a:t> </a:t>
            </a:r>
            <a:r>
              <a:rPr lang="en-US" altLang="zh-CN" sz="1400" dirty="0" smtClean="0"/>
              <a:t>workshop</a:t>
            </a:r>
            <a:endParaRPr lang="en-US" altLang="zh-CN" sz="1400" dirty="0" smtClean="0">
              <a:latin typeface="+mn-lt"/>
            </a:endParaRPr>
          </a:p>
          <a:p>
            <a:r>
              <a:rPr lang="en-US" altLang="zh-CN" sz="1400" dirty="0" smtClean="0">
                <a:latin typeface="+mn-lt"/>
              </a:rPr>
              <a:t>2019.10.17</a:t>
            </a:r>
            <a:endParaRPr lang="en-US" altLang="zh-CN" sz="2000" dirty="0" smtClean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EDEA-2C7B-2543-AF47-2CCE7EA544D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0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Experiments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10</a:t>
            </a:fld>
            <a:endParaRPr lang="zh-CN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962"/>
              </p:ext>
            </p:extLst>
          </p:nvPr>
        </p:nvGraphicFramePr>
        <p:xfrm>
          <a:off x="881882" y="1337585"/>
          <a:ext cx="5438770" cy="329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4"/>
                <a:gridCol w="1087754"/>
                <a:gridCol w="1087754"/>
                <a:gridCol w="1087754"/>
                <a:gridCol w="1087754"/>
              </a:tblGrid>
              <a:tr h="2995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SPE</a:t>
                      </a:r>
                      <a:endParaRPr lang="en-US" dirty="0"/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UNet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98.8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Unet</a:t>
                      </a:r>
                      <a:r>
                        <a:rPr lang="en-US" altLang="zh-CN" dirty="0" smtClean="0"/>
                        <a:t>-ST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88.6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95.5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86.8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87.6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97.8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81.2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99.6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99.4</a:t>
                      </a:r>
                      <a:endParaRPr lang="en-US" dirty="0"/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M-E-R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89.6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89.8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98.8</a:t>
                      </a:r>
                      <a:endParaRPr lang="en-US" dirty="0"/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M-E-R-ST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90.1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98.1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88.8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99.1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n-M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85.6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79.6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99.3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n-M-E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79.4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99.5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n-M-E-R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79.5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99.5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959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n-M-E-R-ST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89.3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97.9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90.6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915143"/>
            <a:ext cx="46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Mid-sagittal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slices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segmentation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via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self-training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6230" y="1707011"/>
            <a:ext cx="2080570" cy="2556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DSC: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Dice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similarity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coefficient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ACC: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Accuracy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SEN: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Sensitivity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SPE: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Specificity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M: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Mask-RCNN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E: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Edge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loss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R: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Refinements</a:t>
            </a: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latin typeface="+mn-lt"/>
              </a:rPr>
              <a:t>ST: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Self-training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+mn-lt"/>
              </a:rPr>
              <a:t>n</a:t>
            </a:r>
            <a:r>
              <a:rPr lang="en-US" altLang="zh-CN" sz="1200" dirty="0" smtClean="0">
                <a:latin typeface="+mn-lt"/>
              </a:rPr>
              <a:t>-: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Noisy</a:t>
            </a:r>
            <a:r>
              <a:rPr lang="zh-CN" altLang="en-US" sz="1200" dirty="0" smtClean="0">
                <a:latin typeface="+mn-lt"/>
              </a:rPr>
              <a:t> </a:t>
            </a:r>
            <a:r>
              <a:rPr lang="en-US" altLang="zh-CN" sz="1200" dirty="0" smtClean="0">
                <a:latin typeface="+mn-lt"/>
              </a:rPr>
              <a:t>dataset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0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Qualitative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Results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933646"/>
            <a:ext cx="5738742" cy="185835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851408"/>
            <a:ext cx="5738742" cy="18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21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Experiments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9395848"/>
                  </p:ext>
                </p:extLst>
              </p:nvPr>
            </p:nvGraphicFramePr>
            <p:xfrm>
              <a:off x="287524" y="1635646"/>
              <a:ext cx="85689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108011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Metrics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#1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#2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#3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#4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#5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#6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#7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#8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#9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#10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MEAN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 smtClean="0">
                              <a:latin typeface="+mn-lt"/>
                            </a:rPr>
                            <a:t>STD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DSC</a:t>
                          </a:r>
                          <a:r>
                            <a:rPr lang="zh-CN" altLang="en-US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sz="1400" baseline="0" dirty="0" smtClean="0">
                              <a:latin typeface="+mn-lt"/>
                            </a:rPr>
                            <a:t>(%)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>
                              <a:effectLst/>
                              <a:latin typeface="+mn-lt"/>
                            </a:rPr>
                            <a:t>83.21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83.26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82.25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83.72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82.78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>
                              <a:effectLst/>
                              <a:latin typeface="+mn-lt"/>
                            </a:rPr>
                            <a:t>84.95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85.48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400" dirty="0">
                              <a:effectLst/>
                              <a:latin typeface="+mn-lt"/>
                            </a:rPr>
                            <a:t>83.09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>
                              <a:effectLst/>
                              <a:latin typeface="+mn-lt"/>
                            </a:rPr>
                            <a:t>86.77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81.59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83.71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1.50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ASD</a:t>
                          </a:r>
                          <a:r>
                            <a:rPr lang="zh-CN" altLang="en-US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sz="1400" baseline="0" dirty="0" smtClean="0">
                              <a:latin typeface="+mn-lt"/>
                            </a:rPr>
                            <a:t>(mm)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0.50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>
                              <a:effectLst/>
                              <a:latin typeface="+mn-lt"/>
                            </a:rPr>
                            <a:t>0.51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0.43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0.52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0.50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0.46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0.88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0.53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0.12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HSD</a:t>
                          </a:r>
                          <a:r>
                            <a:rPr lang="zh-CN" altLang="en-US" sz="140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sz="1400" dirty="0" smtClean="0">
                              <a:latin typeface="+mn-lt"/>
                            </a:rPr>
                            <a:t>(mm)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>
                              <a:effectLst/>
                              <a:latin typeface="+mn-lt"/>
                            </a:rPr>
                            <a:t>4.54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5.30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>
                              <a:effectLst/>
                              <a:latin typeface="+mn-lt"/>
                            </a:rPr>
                            <a:t>4.30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3.89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4.49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>
                              <a:effectLst/>
                              <a:latin typeface="+mn-lt"/>
                            </a:rPr>
                            <a:t>5.77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4.63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4.17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4.76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4.64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40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  <a:latin typeface="+mn-lt"/>
                            </a:rPr>
                            <a:t>0.52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9395848"/>
                  </p:ext>
                </p:extLst>
              </p:nvPr>
            </p:nvGraphicFramePr>
            <p:xfrm>
              <a:off x="287524" y="1635646"/>
              <a:ext cx="8568952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4096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662474"/>
                    <a:gridCol w="108011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Metrics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#1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#2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#3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#4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#5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#6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#7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#8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#9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#10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94915" t="-1639" r="-2260" b="-30819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DSC</a:t>
                          </a:r>
                          <a:r>
                            <a:rPr lang="zh-CN" altLang="en-US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sz="1400" baseline="0" dirty="0" smtClean="0">
                              <a:latin typeface="+mn-lt"/>
                            </a:rPr>
                            <a:t>(%)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>
                              <a:effectLst/>
                              <a:latin typeface="+mn-lt"/>
                            </a:rPr>
                            <a:t>83.21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83.26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82.25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83.72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82.78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>
                              <a:effectLst/>
                              <a:latin typeface="+mn-lt"/>
                            </a:rPr>
                            <a:t>84.95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85.48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400" dirty="0">
                              <a:effectLst/>
                              <a:latin typeface="+mn-lt"/>
                            </a:rPr>
                            <a:t>83.09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>
                              <a:effectLst/>
                              <a:latin typeface="+mn-lt"/>
                            </a:rPr>
                            <a:t>86.77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81.59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94915" t="-101639" r="-2260" b="-20819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ASD</a:t>
                          </a:r>
                          <a:r>
                            <a:rPr lang="zh-CN" altLang="en-US" sz="14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sz="1400" baseline="0" dirty="0" smtClean="0">
                              <a:latin typeface="+mn-lt"/>
                            </a:rPr>
                            <a:t>(mm)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0.50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>
                              <a:effectLst/>
                              <a:latin typeface="+mn-lt"/>
                            </a:rPr>
                            <a:t>0.51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0.43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0.52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0.50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0.46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0.88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94915" t="-201639" r="-2260" b="-10819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latin typeface="+mn-lt"/>
                            </a:rPr>
                            <a:t>HSD</a:t>
                          </a:r>
                          <a:r>
                            <a:rPr lang="zh-CN" altLang="en-US" sz="140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CN" sz="1400" dirty="0" smtClean="0">
                              <a:latin typeface="+mn-lt"/>
                            </a:rPr>
                            <a:t>(mm)</a:t>
                          </a:r>
                          <a:endParaRPr lang="en-US" sz="1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>
                              <a:effectLst/>
                              <a:latin typeface="+mn-lt"/>
                            </a:rPr>
                            <a:t>4.54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5.30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>
                              <a:effectLst/>
                              <a:latin typeface="+mn-lt"/>
                            </a:rPr>
                            <a:t>4.30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>
                              <a:effectLst/>
                              <a:latin typeface="+mn-lt"/>
                            </a:rPr>
                            <a:t>3.89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4.50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sz="1400" dirty="0">
                              <a:effectLst/>
                              <a:latin typeface="+mn-lt"/>
                            </a:rPr>
                            <a:t>4.49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400" dirty="0">
                              <a:effectLst/>
                              <a:latin typeface="+mn-lt"/>
                            </a:rPr>
                            <a:t>5.77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4.63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4.17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400" dirty="0">
                              <a:effectLst/>
                              <a:latin typeface="+mn-lt"/>
                            </a:rPr>
                            <a:t>4.76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94915" t="-301639" r="-2260" b="-81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171678" y="1139527"/>
            <a:ext cx="6800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Volumetric segmentation results for 10 subjects of the lumbar spine CT dataset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7524" y="3651870"/>
            <a:ext cx="8568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Compared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state-of-the-art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method</a:t>
            </a:r>
            <a:r>
              <a:rPr lang="en-US" altLang="zh-CN" sz="1600" baseline="30000" dirty="0" smtClean="0"/>
              <a:t>[1]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(DSC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~96%,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ASD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0.2mm),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</a:t>
            </a:r>
            <a:r>
              <a:rPr lang="en-US" sz="1600" dirty="0" smtClean="0"/>
              <a:t>e </a:t>
            </a:r>
            <a:r>
              <a:rPr lang="en-US" sz="1600" dirty="0"/>
              <a:t>save huge labeling costs and achieve volumetric VB segmentation at the cost of a little decrease in </a:t>
            </a:r>
            <a:r>
              <a:rPr lang="en-US" sz="1600" dirty="0" smtClean="0"/>
              <a:t>performance</a:t>
            </a:r>
            <a:r>
              <a:rPr lang="en-US" altLang="zh-CN" sz="1600" dirty="0" smtClean="0"/>
              <a:t>.</a:t>
            </a:r>
            <a:r>
              <a:rPr lang="en-US" sz="1600" dirty="0" smtClean="0"/>
              <a:t> </a:t>
            </a:r>
            <a:endParaRPr lang="en-US" sz="16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524" y="4250524"/>
            <a:ext cx="7991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  <a:p>
            <a:r>
              <a:rPr lang="en-US" altLang="zh-CN" sz="1050" dirty="0" smtClean="0"/>
              <a:t>[1]</a:t>
            </a:r>
            <a:r>
              <a:rPr lang="zh-CN" altLang="en-US" sz="1050" dirty="0" smtClean="0"/>
              <a:t> </a:t>
            </a:r>
            <a:r>
              <a:rPr lang="en-US" sz="1050" dirty="0" err="1"/>
              <a:t>Lessmann</a:t>
            </a:r>
            <a:r>
              <a:rPr lang="en-US" sz="1050" dirty="0"/>
              <a:t>, Nikolas, et al. </a:t>
            </a:r>
            <a:r>
              <a:rPr lang="en-US" sz="1050" dirty="0" smtClean="0"/>
              <a:t>“Iterative </a:t>
            </a:r>
            <a:r>
              <a:rPr lang="en-US" sz="1050" dirty="0"/>
              <a:t>fully convolutional neural networks for automatic vertebra segmentation and identification</a:t>
            </a:r>
            <a:r>
              <a:rPr lang="en-US" sz="1050" dirty="0" smtClean="0"/>
              <a:t>.”</a:t>
            </a:r>
            <a:r>
              <a:rPr lang="zh-CN" altLang="en-US" sz="1050" dirty="0" smtClean="0"/>
              <a:t> </a:t>
            </a:r>
            <a:r>
              <a:rPr lang="en-US" altLang="zh-CN" sz="1050" dirty="0" smtClean="0"/>
              <a:t>MIA</a:t>
            </a:r>
            <a:r>
              <a:rPr lang="en-US" sz="1050" dirty="0" smtClean="0"/>
              <a:t> 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667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Conclusion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600" dirty="0" smtClean="0">
                <a:latin typeface="+mn-lt"/>
              </a:rPr>
              <a:t>In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conclusion,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we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proposed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a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weakly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supervised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iterative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spinal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segmentation</a:t>
            </a:r>
            <a:r>
              <a:rPr lang="zh-CN" altLang="en-US" sz="1600" b="1" dirty="0" smtClean="0">
                <a:latin typeface="+mn-lt"/>
              </a:rPr>
              <a:t> </a:t>
            </a:r>
            <a:r>
              <a:rPr lang="en-US" altLang="zh-CN" sz="1600" b="1" dirty="0" smtClean="0">
                <a:latin typeface="+mn-lt"/>
              </a:rPr>
              <a:t>method.</a:t>
            </a:r>
          </a:p>
          <a:p>
            <a:pPr marL="0" indent="0">
              <a:buNone/>
            </a:pPr>
            <a:endParaRPr lang="en-US" altLang="zh-CN" sz="1600" b="1" dirty="0" smtClean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en-US" altLang="zh-CN" sz="1600" dirty="0" smtClean="0">
                <a:latin typeface="+mn-lt"/>
              </a:rPr>
              <a:t>Only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l</a:t>
            </a:r>
            <a:r>
              <a:rPr lang="en-US" altLang="zh-CN" sz="1600" dirty="0" smtClean="0">
                <a:latin typeface="+mn-lt"/>
              </a:rPr>
              <a:t>everages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four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corner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landmarks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of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VBs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in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sagittal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plane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supervision.</a:t>
            </a:r>
          </a:p>
          <a:p>
            <a:pPr>
              <a:buFont typeface="Wingdings" charset="2"/>
              <a:buChar char="Ø"/>
            </a:pPr>
            <a:endParaRPr lang="en-US" altLang="zh-CN" sz="1600" dirty="0" smtClean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en-US" altLang="zh-CN" sz="1600" dirty="0" smtClean="0">
                <a:latin typeface="+mn-lt"/>
              </a:rPr>
              <a:t>Adopts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self-training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strategy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and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slice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propagation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method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to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obtain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volumetric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segmentation.</a:t>
            </a:r>
          </a:p>
          <a:p>
            <a:pPr>
              <a:buFont typeface="Wingdings" charset="2"/>
              <a:buChar char="Ø"/>
            </a:pPr>
            <a:endParaRPr lang="en-US" altLang="zh-CN" sz="1600" dirty="0" smtClean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en-US" altLang="zh-CN" sz="1600" dirty="0" smtClean="0">
                <a:latin typeface="+mn-lt"/>
              </a:rPr>
              <a:t>S</a:t>
            </a:r>
            <a:r>
              <a:rPr lang="en-US" sz="1600" dirty="0" smtClean="0">
                <a:latin typeface="+mn-lt"/>
              </a:rPr>
              <a:t>aves </a:t>
            </a:r>
            <a:r>
              <a:rPr lang="en-US" sz="1600" dirty="0">
                <a:latin typeface="+mn-lt"/>
              </a:rPr>
              <a:t>huge </a:t>
            </a:r>
            <a:r>
              <a:rPr lang="en-US" sz="1600" dirty="0" smtClean="0">
                <a:latin typeface="+mn-lt"/>
              </a:rPr>
              <a:t>labeling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costs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and sacrifices a little segmentation </a:t>
            </a:r>
            <a:r>
              <a:rPr lang="en-US" sz="1600" dirty="0" smtClean="0">
                <a:latin typeface="+mn-lt"/>
              </a:rPr>
              <a:t>performance</a:t>
            </a:r>
            <a:r>
              <a:rPr lang="en-US" altLang="zh-CN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endParaRPr lang="en-US" altLang="zh-CN" sz="1800" dirty="0" smtClean="0">
              <a:latin typeface="+mn-lt"/>
            </a:endParaRPr>
          </a:p>
          <a:p>
            <a:endParaRPr lang="en-US" altLang="zh-CN" sz="18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1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altLang="zh-CN" dirty="0" smtClean="0">
                <a:latin typeface="+mn-lt"/>
              </a:rPr>
              <a:t>Thank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you!</a:t>
            </a:r>
          </a:p>
          <a:p>
            <a:pPr algn="ctr"/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altLang="zh-CN" dirty="0" smtClean="0">
                <a:latin typeface="+mn-lt"/>
              </a:rPr>
              <a:t>Questions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and</a:t>
            </a:r>
            <a:r>
              <a:rPr lang="zh-CN" altLang="en-US" dirty="0" smtClean="0">
                <a:latin typeface="+mn-lt"/>
              </a:rPr>
              <a:t> </a:t>
            </a:r>
            <a:r>
              <a:rPr lang="en-US" altLang="zh-CN" dirty="0" smtClean="0">
                <a:latin typeface="+mn-lt"/>
              </a:rPr>
              <a:t>comments?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6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Background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27" y="987574"/>
            <a:ext cx="8229600" cy="353504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800" dirty="0" smtClean="0">
                <a:latin typeface="+mn-lt"/>
              </a:rPr>
              <a:t>Segmentation</a:t>
            </a:r>
            <a:r>
              <a:rPr lang="zh-CN" altLang="en-US" sz="1800" dirty="0" smtClean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of</a:t>
            </a:r>
            <a:r>
              <a:rPr lang="zh-CN" altLang="en-US" sz="1800" dirty="0" smtClean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VBs: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Assessment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of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spinal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deformities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Detection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of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vertebral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fractures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Computer-assisted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surgical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interventions</a:t>
            </a:r>
          </a:p>
          <a:p>
            <a:pPr>
              <a:buFont typeface="Wingdings" charset="2"/>
              <a:buChar char="Ø"/>
            </a:pPr>
            <a:endParaRPr lang="en-US" sz="1600" dirty="0" smtClean="0">
              <a:latin typeface="+mn-lt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lt"/>
              </a:rPr>
              <a:t>Previous</a:t>
            </a:r>
            <a:r>
              <a:rPr lang="zh-CN" altLang="en-US" sz="1800" dirty="0" smtClean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work: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Model-based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methods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Graph-based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methods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Machine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learning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based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methods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Convolutional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neural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networks</a:t>
            </a:r>
          </a:p>
          <a:p>
            <a:pPr marL="0" indent="0">
              <a:buNone/>
            </a:pPr>
            <a:endParaRPr lang="en-US" sz="1600" dirty="0">
              <a:latin typeface="+mn-lt"/>
            </a:endParaRPr>
          </a:p>
          <a:p>
            <a:pPr marL="0" indent="0">
              <a:buNone/>
            </a:pPr>
            <a:r>
              <a:rPr lang="en-US" altLang="zh-CN" sz="1800" dirty="0" smtClean="0">
                <a:latin typeface="+mn-lt"/>
              </a:rPr>
              <a:t>Same</a:t>
            </a:r>
            <a:r>
              <a:rPr lang="zh-CN" altLang="en-US" sz="1800" dirty="0" smtClean="0">
                <a:latin typeface="+mn-lt"/>
              </a:rPr>
              <a:t> </a:t>
            </a:r>
            <a:r>
              <a:rPr lang="en-US" altLang="zh-CN" sz="1800" dirty="0" smtClean="0">
                <a:latin typeface="+mn-lt"/>
              </a:rPr>
              <a:t>drawback:</a:t>
            </a:r>
            <a:r>
              <a:rPr lang="zh-CN" altLang="en-US" sz="1800" dirty="0" smtClean="0">
                <a:latin typeface="+mn-lt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+mn-lt"/>
              </a:rPr>
              <a:t>pixel/voxel-wise</a:t>
            </a:r>
            <a:r>
              <a:rPr lang="zh-CN" altLang="en-US" sz="1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1800" dirty="0" smtClean="0">
                <a:solidFill>
                  <a:srgbClr val="FF0000"/>
                </a:solidFill>
                <a:latin typeface="+mn-lt"/>
              </a:rPr>
              <a:t>annotations!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112827"/>
            <a:ext cx="2615699" cy="1445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368" y="1191956"/>
            <a:ext cx="2015037" cy="16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6376381" cy="353504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normal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VBs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are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roughly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quadrilateral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from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sagittal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view.</a:t>
            </a:r>
          </a:p>
          <a:p>
            <a:pPr marL="0" indent="0">
              <a:buNone/>
            </a:pPr>
            <a:endParaRPr lang="en-US" altLang="zh-CN" sz="1600" dirty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A</a:t>
            </a:r>
            <a:r>
              <a:rPr lang="en-US" altLang="zh-CN" sz="1600" dirty="0" smtClean="0">
                <a:latin typeface="+mn-lt"/>
              </a:rPr>
              <a:t>nnotate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position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of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VB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with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four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corner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landmarks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in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mid-sagittal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slice.</a:t>
            </a:r>
          </a:p>
          <a:p>
            <a:endParaRPr lang="en-US" sz="1600" dirty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Adopt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 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self-training </a:t>
            </a:r>
            <a:r>
              <a:rPr lang="en-US" altLang="zh-CN" sz="1600" dirty="0" smtClean="0">
                <a:latin typeface="+mn-lt"/>
              </a:rPr>
              <a:t>strategy</a:t>
            </a:r>
            <a:r>
              <a:rPr lang="en-US" altLang="zh-CN" sz="1600" b="1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to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fine-tune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segmentation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model.</a:t>
            </a:r>
          </a:p>
          <a:p>
            <a:pPr>
              <a:buFont typeface="Wingdings" charset="2"/>
              <a:buChar char="Ø"/>
            </a:pPr>
            <a:endParaRPr lang="en-US" sz="1600" dirty="0" smtClean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latin typeface="+mn-lt"/>
              </a:rPr>
              <a:t> Adopt the </a:t>
            </a:r>
            <a:r>
              <a:rPr lang="en-US" altLang="zh-CN" sz="1600" b="1" dirty="0" smtClean="0">
                <a:solidFill>
                  <a:srgbClr val="FF0000"/>
                </a:solidFill>
                <a:latin typeface="+mn-lt"/>
              </a:rPr>
              <a:t>slice-propagated</a:t>
            </a:r>
            <a:r>
              <a:rPr lang="zh-CN" altLang="en-US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method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to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expand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to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all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sagittal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slices.</a:t>
            </a:r>
            <a:endParaRPr lang="en-US" sz="1600" dirty="0" smtClean="0">
              <a:latin typeface="+mn-lt"/>
            </a:endParaRPr>
          </a:p>
          <a:p>
            <a:pPr>
              <a:buFont typeface="Wingdings" charset="2"/>
              <a:buChar char="Ø"/>
            </a:pPr>
            <a:endParaRPr lang="en-US" sz="1800" dirty="0">
              <a:latin typeface="+mn-lt"/>
            </a:endParaRPr>
          </a:p>
          <a:p>
            <a:pPr>
              <a:buFont typeface="Wingdings" charset="2"/>
              <a:buChar char="Ø"/>
            </a:pPr>
            <a:endParaRPr lang="en-US" sz="1800" dirty="0" smtClean="0">
              <a:latin typeface="+mn-lt"/>
            </a:endParaRPr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3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7088253" y="1659339"/>
            <a:ext cx="1551188" cy="1276147"/>
            <a:chOff x="2303346" y="4517686"/>
            <a:chExt cx="2658268" cy="2235946"/>
          </a:xfrm>
        </p:grpSpPr>
        <p:pic>
          <p:nvPicPr>
            <p:cNvPr id="6" name="33">
              <a:extLst>
                <a:ext uri="{FF2B5EF4-FFF2-40B4-BE49-F238E27FC236}">
                  <a16:creationId xmlns:a16="http://schemas.microsoft.com/office/drawing/2014/main" xmlns="" id="{F75A2185-4BA0-45FD-89BB-9117148C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3346" y="4517686"/>
              <a:ext cx="2658268" cy="223594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252084" y="4544915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10105" y="4689869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06870" y="5053054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787030" y="5273040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895229" y="5266414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28548" y="5730240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719444" y="5430741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71524" y="5947575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385282" y="6094673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49334" y="6520980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52084" y="6596519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50290" y="5967454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98592" y="3065668"/>
            <a:ext cx="2330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Corner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landmarks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annotation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274978"/>
            <a:ext cx="822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[1]</a:t>
            </a:r>
            <a:r>
              <a:rPr lang="zh-CN" altLang="en-US" sz="1050" dirty="0"/>
              <a:t> </a:t>
            </a:r>
            <a:r>
              <a:rPr lang="en-US" sz="1050" dirty="0" err="1"/>
              <a:t>Cai</a:t>
            </a:r>
            <a:r>
              <a:rPr lang="en-US" sz="1050" dirty="0"/>
              <a:t>, </a:t>
            </a:r>
            <a:r>
              <a:rPr lang="en-US" sz="1050" dirty="0" err="1"/>
              <a:t>Jinzheng</a:t>
            </a:r>
            <a:r>
              <a:rPr lang="en-US" sz="1050" dirty="0"/>
              <a:t>, et al. "Accurate weakly-supervised deep lesion segmentation using large-scale clinical annotations: Slice-propagated 3d mask generation from 2d </a:t>
            </a:r>
            <a:r>
              <a:rPr lang="en-US" sz="1050" dirty="0" err="1"/>
              <a:t>recist</a:t>
            </a:r>
            <a:r>
              <a:rPr lang="en-US" sz="1050" dirty="0"/>
              <a:t>." </a:t>
            </a:r>
            <a:r>
              <a:rPr lang="en-US" altLang="zh-CN" sz="1050" i="1" dirty="0"/>
              <a:t>MICCAI</a:t>
            </a:r>
            <a:r>
              <a:rPr lang="en-US" sz="1050" dirty="0"/>
              <a:t>, 2018</a:t>
            </a:r>
            <a:r>
              <a:rPr lang="en-US" sz="1050" dirty="0" smtClean="0"/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41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Sagittal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slice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segmentation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11" name="矩形 37">
            <a:extLst>
              <a:ext uri="{FF2B5EF4-FFF2-40B4-BE49-F238E27FC236}">
                <a16:creationId xmlns:a16="http://schemas.microsoft.com/office/drawing/2014/main" xmlns="" id="{4C2FFEB6-3EC5-434C-ABB7-E6F7C91CFA65}"/>
              </a:ext>
            </a:extLst>
          </p:cNvPr>
          <p:cNvSpPr/>
          <p:nvPr/>
        </p:nvSpPr>
        <p:spPr>
          <a:xfrm>
            <a:off x="7347116" y="1837660"/>
            <a:ext cx="740074" cy="14275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mask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95">
            <a:extLst>
              <a:ext uri="{FF2B5EF4-FFF2-40B4-BE49-F238E27FC236}">
                <a16:creationId xmlns:a16="http://schemas.microsoft.com/office/drawing/2014/main" xmlns="" id="{67BE87B6-3805-46FC-B0F6-8277F47C4797}"/>
              </a:ext>
            </a:extLst>
          </p:cNvPr>
          <p:cNvSpPr/>
          <p:nvPr/>
        </p:nvSpPr>
        <p:spPr>
          <a:xfrm>
            <a:off x="1929058" y="1512420"/>
            <a:ext cx="1429649" cy="534598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xmlns="" id="{EDC7EFCC-C82F-482E-973E-D06E457F480B}"/>
              </a:ext>
            </a:extLst>
          </p:cNvPr>
          <p:cNvSpPr/>
          <p:nvPr/>
        </p:nvSpPr>
        <p:spPr>
          <a:xfrm>
            <a:off x="4618327" y="1347614"/>
            <a:ext cx="2454007" cy="2407632"/>
          </a:xfrm>
          <a:prstGeom prst="rect">
            <a:avLst/>
          </a:prstGeom>
          <a:solidFill>
            <a:schemeClr val="bg1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: 圆角 6">
            <a:extLst>
              <a:ext uri="{FF2B5EF4-FFF2-40B4-BE49-F238E27FC236}">
                <a16:creationId xmlns:a16="http://schemas.microsoft.com/office/drawing/2014/main" xmlns="" id="{DE69E1E6-5EC4-49C7-BA47-CC760C0D4BCF}"/>
              </a:ext>
            </a:extLst>
          </p:cNvPr>
          <p:cNvSpPr/>
          <p:nvPr/>
        </p:nvSpPr>
        <p:spPr>
          <a:xfrm>
            <a:off x="5568232" y="1454920"/>
            <a:ext cx="1304353" cy="4107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Segmentation</a:t>
            </a:r>
            <a:r>
              <a:rPr lang="zh-CN" alt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: 圆角 7">
            <a:extLst>
              <a:ext uri="{FF2B5EF4-FFF2-40B4-BE49-F238E27FC236}">
                <a16:creationId xmlns:a16="http://schemas.microsoft.com/office/drawing/2014/main" xmlns="" id="{A916199B-0987-463B-92A0-4727DF63DC9B}"/>
              </a:ext>
            </a:extLst>
          </p:cNvPr>
          <p:cNvSpPr/>
          <p:nvPr/>
        </p:nvSpPr>
        <p:spPr>
          <a:xfrm>
            <a:off x="5401996" y="2352121"/>
            <a:ext cx="1701698" cy="4170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Confident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Prediction</a:t>
            </a: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17" name="矩形: 圆角 8">
            <a:extLst>
              <a:ext uri="{FF2B5EF4-FFF2-40B4-BE49-F238E27FC236}">
                <a16:creationId xmlns:a16="http://schemas.microsoft.com/office/drawing/2014/main" xmlns="" id="{140DEB18-CA64-43B6-9311-A97AE8F5A677}"/>
              </a:ext>
            </a:extLst>
          </p:cNvPr>
          <p:cNvSpPr/>
          <p:nvPr/>
        </p:nvSpPr>
        <p:spPr>
          <a:xfrm>
            <a:off x="5385491" y="3189735"/>
            <a:ext cx="1654789" cy="450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CRF</a:t>
            </a:r>
            <a:endParaRPr lang="en-US" altLang="zh-CN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6">
            <a:extLst>
              <a:ext uri="{FF2B5EF4-FFF2-40B4-BE49-F238E27FC236}">
                <a16:creationId xmlns:a16="http://schemas.microsoft.com/office/drawing/2014/main" xmlns="" id="{D8D6A1C7-186C-4E61-94BE-6EBFAC448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163" y="3168386"/>
            <a:ext cx="711028" cy="437111"/>
          </a:xfrm>
          <a:prstGeom prst="rect">
            <a:avLst/>
          </a:prstGeom>
        </p:spPr>
      </p:pic>
      <p:pic>
        <p:nvPicPr>
          <p:cNvPr id="19" name="Picture 41">
            <a:extLst>
              <a:ext uri="{FF2B5EF4-FFF2-40B4-BE49-F238E27FC236}">
                <a16:creationId xmlns:a16="http://schemas.microsoft.com/office/drawing/2014/main" xmlns="" id="{07D2F7D2-1813-4D15-82AA-DA7150090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3" t="1" r="10879" b="655"/>
          <a:stretch/>
        </p:blipFill>
        <p:spPr>
          <a:xfrm>
            <a:off x="4902532" y="2149139"/>
            <a:ext cx="582930" cy="835178"/>
          </a:xfrm>
          <a:prstGeom prst="rect">
            <a:avLst/>
          </a:prstGeom>
        </p:spPr>
      </p:pic>
      <p:cxnSp>
        <p:nvCxnSpPr>
          <p:cNvPr id="20" name="直接箭头连接符 117">
            <a:extLst>
              <a:ext uri="{FF2B5EF4-FFF2-40B4-BE49-F238E27FC236}">
                <a16:creationId xmlns:a16="http://schemas.microsoft.com/office/drawing/2014/main" xmlns="" id="{CEAD9AB5-DACC-4CE0-9D1D-3DF918AFDA60}"/>
              </a:ext>
            </a:extLst>
          </p:cNvPr>
          <p:cNvCxnSpPr>
            <a:cxnSpLocks/>
          </p:cNvCxnSpPr>
          <p:nvPr/>
        </p:nvCxnSpPr>
        <p:spPr>
          <a:xfrm flipH="1">
            <a:off x="6212886" y="1851891"/>
            <a:ext cx="920" cy="45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118">
            <a:extLst>
              <a:ext uri="{FF2B5EF4-FFF2-40B4-BE49-F238E27FC236}">
                <a16:creationId xmlns:a16="http://schemas.microsoft.com/office/drawing/2014/main" xmlns="" id="{BD334CE7-EE6D-4208-AA57-44B289944544}"/>
              </a:ext>
            </a:extLst>
          </p:cNvPr>
          <p:cNvCxnSpPr>
            <a:cxnSpLocks/>
          </p:cNvCxnSpPr>
          <p:nvPr/>
        </p:nvCxnSpPr>
        <p:spPr>
          <a:xfrm>
            <a:off x="6212886" y="2786623"/>
            <a:ext cx="0" cy="46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127">
            <a:extLst>
              <a:ext uri="{FF2B5EF4-FFF2-40B4-BE49-F238E27FC236}">
                <a16:creationId xmlns:a16="http://schemas.microsoft.com/office/drawing/2014/main" xmlns="" id="{9C635DB9-E20A-4617-AF67-140FB9FD4DA7}"/>
              </a:ext>
            </a:extLst>
          </p:cNvPr>
          <p:cNvGrpSpPr/>
          <p:nvPr/>
        </p:nvGrpSpPr>
        <p:grpSpPr>
          <a:xfrm>
            <a:off x="4889438" y="1436152"/>
            <a:ext cx="693639" cy="510164"/>
            <a:chOff x="19059469" y="10171846"/>
            <a:chExt cx="2661143" cy="1799521"/>
          </a:xfrm>
        </p:grpSpPr>
        <p:sp>
          <p:nvSpPr>
            <p:cNvPr id="70" name="Cube 27">
              <a:extLst>
                <a:ext uri="{FF2B5EF4-FFF2-40B4-BE49-F238E27FC236}">
                  <a16:creationId xmlns:a16="http://schemas.microsoft.com/office/drawing/2014/main" xmlns="" id="{72AB65C8-0375-450A-B940-08C3BC1477D6}"/>
                </a:ext>
              </a:extLst>
            </p:cNvPr>
            <p:cNvSpPr/>
            <p:nvPr/>
          </p:nvSpPr>
          <p:spPr>
            <a:xfrm>
              <a:off x="19059469" y="10189162"/>
              <a:ext cx="694366" cy="1782205"/>
            </a:xfrm>
            <a:prstGeom prst="cube">
              <a:avLst>
                <a:gd name="adj" fmla="val 80085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Cube 28">
              <a:extLst>
                <a:ext uri="{FF2B5EF4-FFF2-40B4-BE49-F238E27FC236}">
                  <a16:creationId xmlns:a16="http://schemas.microsoft.com/office/drawing/2014/main" xmlns="" id="{5803AA65-A31B-4E68-8624-FCFD5879F220}"/>
                </a:ext>
              </a:extLst>
            </p:cNvPr>
            <p:cNvSpPr/>
            <p:nvPr/>
          </p:nvSpPr>
          <p:spPr>
            <a:xfrm>
              <a:off x="19400769" y="10487784"/>
              <a:ext cx="518607" cy="1184980"/>
            </a:xfrm>
            <a:prstGeom prst="cube">
              <a:avLst>
                <a:gd name="adj" fmla="val 62922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Cube 29">
              <a:extLst>
                <a:ext uri="{FF2B5EF4-FFF2-40B4-BE49-F238E27FC236}">
                  <a16:creationId xmlns:a16="http://schemas.microsoft.com/office/drawing/2014/main" xmlns="" id="{40CFE9B2-788A-4E7B-9811-35D07D3BA028}"/>
                </a:ext>
              </a:extLst>
            </p:cNvPr>
            <p:cNvSpPr/>
            <p:nvPr/>
          </p:nvSpPr>
          <p:spPr>
            <a:xfrm>
              <a:off x="19753836" y="10730730"/>
              <a:ext cx="518607" cy="699087"/>
            </a:xfrm>
            <a:prstGeom prst="cube">
              <a:avLst>
                <a:gd name="adj" fmla="val 42638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Cube 30">
              <a:extLst>
                <a:ext uri="{FF2B5EF4-FFF2-40B4-BE49-F238E27FC236}">
                  <a16:creationId xmlns:a16="http://schemas.microsoft.com/office/drawing/2014/main" xmlns="" id="{774D0F28-654E-4166-B852-09CC740657E6}"/>
                </a:ext>
              </a:extLst>
            </p:cNvPr>
            <p:cNvSpPr/>
            <p:nvPr/>
          </p:nvSpPr>
          <p:spPr>
            <a:xfrm>
              <a:off x="20155311" y="10928398"/>
              <a:ext cx="518607" cy="303739"/>
            </a:xfrm>
            <a:prstGeom prst="cube">
              <a:avLst>
                <a:gd name="adj" fmla="val 29105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Cube 31">
              <a:extLst>
                <a:ext uri="{FF2B5EF4-FFF2-40B4-BE49-F238E27FC236}">
                  <a16:creationId xmlns:a16="http://schemas.microsoft.com/office/drawing/2014/main" xmlns="" id="{32AA671F-6E45-46AE-B523-3B44591FF980}"/>
                </a:ext>
              </a:extLst>
            </p:cNvPr>
            <p:cNvSpPr/>
            <p:nvPr/>
          </p:nvSpPr>
          <p:spPr>
            <a:xfrm>
              <a:off x="20584181" y="10719952"/>
              <a:ext cx="518607" cy="699087"/>
            </a:xfrm>
            <a:prstGeom prst="cube">
              <a:avLst>
                <a:gd name="adj" fmla="val 42638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Cube 32">
              <a:extLst>
                <a:ext uri="{FF2B5EF4-FFF2-40B4-BE49-F238E27FC236}">
                  <a16:creationId xmlns:a16="http://schemas.microsoft.com/office/drawing/2014/main" xmlns="" id="{9D65DC91-3946-4243-9351-5003244926BD}"/>
                </a:ext>
              </a:extLst>
            </p:cNvPr>
            <p:cNvSpPr/>
            <p:nvPr/>
          </p:nvSpPr>
          <p:spPr>
            <a:xfrm>
              <a:off x="20820116" y="10480699"/>
              <a:ext cx="518607" cy="1184980"/>
            </a:xfrm>
            <a:prstGeom prst="cube">
              <a:avLst>
                <a:gd name="adj" fmla="val 62922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Cube 33">
              <a:extLst>
                <a:ext uri="{FF2B5EF4-FFF2-40B4-BE49-F238E27FC236}">
                  <a16:creationId xmlns:a16="http://schemas.microsoft.com/office/drawing/2014/main" xmlns="" id="{47174EB2-4EB6-4A8C-8CA7-CD2FA63F306B}"/>
                </a:ext>
              </a:extLst>
            </p:cNvPr>
            <p:cNvSpPr/>
            <p:nvPr/>
          </p:nvSpPr>
          <p:spPr>
            <a:xfrm>
              <a:off x="21026246" y="10171846"/>
              <a:ext cx="694366" cy="1782205"/>
            </a:xfrm>
            <a:prstGeom prst="cube">
              <a:avLst>
                <a:gd name="adj" fmla="val 80085"/>
              </a:avLst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9">
            <a:extLst>
              <a:ext uri="{FF2B5EF4-FFF2-40B4-BE49-F238E27FC236}">
                <a16:creationId xmlns:a16="http://schemas.microsoft.com/office/drawing/2014/main" xmlns="" id="{B17B54CB-A862-4396-A109-0CF9B3CBEE84}"/>
              </a:ext>
            </a:extLst>
          </p:cNvPr>
          <p:cNvGrpSpPr/>
          <p:nvPr/>
        </p:nvGrpSpPr>
        <p:grpSpPr>
          <a:xfrm>
            <a:off x="3357886" y="1733884"/>
            <a:ext cx="1261798" cy="336830"/>
            <a:chOff x="1933969" y="2186523"/>
            <a:chExt cx="930892" cy="113126"/>
          </a:xfrm>
        </p:grpSpPr>
        <p:cxnSp>
          <p:nvCxnSpPr>
            <p:cNvPr id="67" name="直接箭头连接符 143">
              <a:extLst>
                <a:ext uri="{FF2B5EF4-FFF2-40B4-BE49-F238E27FC236}">
                  <a16:creationId xmlns:a16="http://schemas.microsoft.com/office/drawing/2014/main" xmlns="" id="{C1D917A4-9BDE-41F4-90BF-10D136AAEB3D}"/>
                </a:ext>
              </a:extLst>
            </p:cNvPr>
            <p:cNvCxnSpPr>
              <a:cxnSpLocks/>
            </p:cNvCxnSpPr>
            <p:nvPr/>
          </p:nvCxnSpPr>
          <p:spPr>
            <a:xfrm>
              <a:off x="1949300" y="2186523"/>
              <a:ext cx="906509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144">
              <a:extLst>
                <a:ext uri="{FF2B5EF4-FFF2-40B4-BE49-F238E27FC236}">
                  <a16:creationId xmlns:a16="http://schemas.microsoft.com/office/drawing/2014/main" xmlns="" id="{A4A8D7CF-4908-4B87-97DA-790F483C02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1700" y="2217965"/>
              <a:ext cx="913161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文本框 5">
              <a:extLst>
                <a:ext uri="{FF2B5EF4-FFF2-40B4-BE49-F238E27FC236}">
                  <a16:creationId xmlns:a16="http://schemas.microsoft.com/office/drawing/2014/main" xmlns="" id="{1A495C08-8624-41CC-8FF5-3C91B639EE84}"/>
                </a:ext>
              </a:extLst>
            </p:cNvPr>
            <p:cNvSpPr txBox="1"/>
            <p:nvPr/>
          </p:nvSpPr>
          <p:spPr>
            <a:xfrm>
              <a:off x="1933969" y="2214370"/>
              <a:ext cx="915868" cy="8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Label Refinement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文本框 75">
            <a:extLst>
              <a:ext uri="{FF2B5EF4-FFF2-40B4-BE49-F238E27FC236}">
                <a16:creationId xmlns:a16="http://schemas.microsoft.com/office/drawing/2014/main" xmlns="" id="{F5348C56-9E22-4FFD-BF9D-CAC49B32EE15}"/>
              </a:ext>
            </a:extLst>
          </p:cNvPr>
          <p:cNvSpPr txBox="1"/>
          <p:nvPr/>
        </p:nvSpPr>
        <p:spPr>
          <a:xfrm>
            <a:off x="1902255" y="1607564"/>
            <a:ext cx="947222" cy="261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Mid-Sagittal</a:t>
            </a:r>
            <a:endParaRPr lang="zh-CN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接箭头连接符 53">
            <a:extLst>
              <a:ext uri="{FF2B5EF4-FFF2-40B4-BE49-F238E27FC236}">
                <a16:creationId xmlns:a16="http://schemas.microsoft.com/office/drawing/2014/main" xmlns="" id="{1BA982EA-9E63-4D71-A900-9DBCDB5750F4}"/>
              </a:ext>
            </a:extLst>
          </p:cNvPr>
          <p:cNvCxnSpPr>
            <a:cxnSpLocks/>
            <a:stCxn id="15" idx="3"/>
            <a:endCxn id="41" idx="1"/>
          </p:cNvCxnSpPr>
          <p:nvPr/>
        </p:nvCxnSpPr>
        <p:spPr>
          <a:xfrm flipV="1">
            <a:off x="7072334" y="2551429"/>
            <a:ext cx="27478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33">
            <a:extLst>
              <a:ext uri="{FF2B5EF4-FFF2-40B4-BE49-F238E27FC236}">
                <a16:creationId xmlns:a16="http://schemas.microsoft.com/office/drawing/2014/main" xmlns="" id="{F75A2185-4BA0-45FD-89BB-9117148CA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156" y="1646975"/>
            <a:ext cx="269804" cy="26694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259632" y="1557710"/>
            <a:ext cx="448779" cy="444017"/>
            <a:chOff x="2303346" y="4517686"/>
            <a:chExt cx="2658268" cy="2235946"/>
          </a:xfrm>
        </p:grpSpPr>
        <p:pic>
          <p:nvPicPr>
            <p:cNvPr id="40" name="33">
              <a:extLst>
                <a:ext uri="{FF2B5EF4-FFF2-40B4-BE49-F238E27FC236}">
                  <a16:creationId xmlns:a16="http://schemas.microsoft.com/office/drawing/2014/main" xmlns="" id="{F75A2185-4BA0-45FD-89BB-9117148C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03346" y="4517686"/>
              <a:ext cx="2658268" cy="2235946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3252084" y="4544915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010105" y="4689869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006870" y="5053054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787030" y="5273040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895229" y="5266414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628548" y="5730240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719444" y="5430741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471524" y="5947575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385282" y="6094673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449334" y="6520980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252084" y="6596519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550290" y="5967454"/>
              <a:ext cx="135172" cy="1351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直接箭头连接符 35">
            <a:extLst>
              <a:ext uri="{FF2B5EF4-FFF2-40B4-BE49-F238E27FC236}">
                <a16:creationId xmlns:a16="http://schemas.microsoft.com/office/drawing/2014/main" xmlns="" id="{7F6E874C-8ACB-445A-9D9D-76E2D21A723D}"/>
              </a:ext>
            </a:extLst>
          </p:cNvPr>
          <p:cNvCxnSpPr>
            <a:cxnSpLocks/>
          </p:cNvCxnSpPr>
          <p:nvPr/>
        </p:nvCxnSpPr>
        <p:spPr>
          <a:xfrm>
            <a:off x="1708411" y="1779720"/>
            <a:ext cx="220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3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Sagittal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slice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segmentation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5</a:t>
            </a:fld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259632" y="1347614"/>
            <a:ext cx="6827558" cy="2407632"/>
            <a:chOff x="1259632" y="1347614"/>
            <a:chExt cx="6827558" cy="2407632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4C2FFEB6-3EC5-434C-ABB7-E6F7C91CFA65}"/>
                </a:ext>
              </a:extLst>
            </p:cNvPr>
            <p:cNvSpPr/>
            <p:nvPr/>
          </p:nvSpPr>
          <p:spPr>
            <a:xfrm>
              <a:off x="7347116" y="1837660"/>
              <a:ext cx="740074" cy="14275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mask</a:t>
              </a:r>
              <a:endPara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95">
              <a:extLst>
                <a:ext uri="{FF2B5EF4-FFF2-40B4-BE49-F238E27FC236}">
                  <a16:creationId xmlns:a16="http://schemas.microsoft.com/office/drawing/2014/main" xmlns="" id="{67BE87B6-3805-46FC-B0F6-8277F47C4797}"/>
                </a:ext>
              </a:extLst>
            </p:cNvPr>
            <p:cNvSpPr/>
            <p:nvPr/>
          </p:nvSpPr>
          <p:spPr>
            <a:xfrm>
              <a:off x="1929058" y="1512420"/>
              <a:ext cx="1429649" cy="53459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1">
              <a:extLst>
                <a:ext uri="{FF2B5EF4-FFF2-40B4-BE49-F238E27FC236}">
                  <a16:creationId xmlns:a16="http://schemas.microsoft.com/office/drawing/2014/main" xmlns="" id="{EDC7EFCC-C82F-482E-973E-D06E457F480B}"/>
                </a:ext>
              </a:extLst>
            </p:cNvPr>
            <p:cNvSpPr/>
            <p:nvPr/>
          </p:nvSpPr>
          <p:spPr>
            <a:xfrm>
              <a:off x="4618327" y="1347614"/>
              <a:ext cx="2454007" cy="2407632"/>
            </a:xfrm>
            <a:prstGeom prst="rect">
              <a:avLst/>
            </a:prstGeom>
            <a:solidFill>
              <a:schemeClr val="bg1"/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6">
              <a:extLst>
                <a:ext uri="{FF2B5EF4-FFF2-40B4-BE49-F238E27FC236}">
                  <a16:creationId xmlns:a16="http://schemas.microsoft.com/office/drawing/2014/main" xmlns="" id="{DE69E1E6-5EC4-49C7-BA47-CC760C0D4BCF}"/>
                </a:ext>
              </a:extLst>
            </p:cNvPr>
            <p:cNvSpPr/>
            <p:nvPr/>
          </p:nvSpPr>
          <p:spPr>
            <a:xfrm>
              <a:off x="5568232" y="1454920"/>
              <a:ext cx="1304353" cy="4107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  <a:r>
                <a:rPr lang="zh-CN" alt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xmlns="" id="{A916199B-0987-463B-92A0-4727DF63DC9B}"/>
                </a:ext>
              </a:extLst>
            </p:cNvPr>
            <p:cNvSpPr/>
            <p:nvPr/>
          </p:nvSpPr>
          <p:spPr>
            <a:xfrm>
              <a:off x="5401996" y="2352121"/>
              <a:ext cx="1701698" cy="4170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Confident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Prediction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Selection</a:t>
              </a:r>
            </a:p>
          </p:txBody>
        </p:sp>
        <p:sp>
          <p:nvSpPr>
            <p:cNvPr id="17" name="矩形: 圆角 8">
              <a:extLst>
                <a:ext uri="{FF2B5EF4-FFF2-40B4-BE49-F238E27FC236}">
                  <a16:creationId xmlns:a16="http://schemas.microsoft.com/office/drawing/2014/main" xmlns="" id="{140DEB18-CA64-43B6-9311-A97AE8F5A677}"/>
                </a:ext>
              </a:extLst>
            </p:cNvPr>
            <p:cNvSpPr/>
            <p:nvPr/>
          </p:nvSpPr>
          <p:spPr>
            <a:xfrm>
              <a:off x="5385491" y="3189735"/>
              <a:ext cx="1654789" cy="450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CRF</a:t>
              </a:r>
              <a:endPara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xmlns="" id="{D8D6A1C7-186C-4E61-94BE-6EBFAC44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63" y="3168386"/>
              <a:ext cx="711028" cy="437111"/>
            </a:xfrm>
            <a:prstGeom prst="rect">
              <a:avLst/>
            </a:prstGeom>
          </p:spPr>
        </p:pic>
        <p:pic>
          <p:nvPicPr>
            <p:cNvPr id="19" name="Picture 41">
              <a:extLst>
                <a:ext uri="{FF2B5EF4-FFF2-40B4-BE49-F238E27FC236}">
                  <a16:creationId xmlns:a16="http://schemas.microsoft.com/office/drawing/2014/main" xmlns="" id="{07D2F7D2-1813-4D15-82AA-DA7150090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73" t="1" r="10879" b="655"/>
            <a:stretch/>
          </p:blipFill>
          <p:spPr>
            <a:xfrm>
              <a:off x="4902532" y="2149139"/>
              <a:ext cx="582930" cy="835178"/>
            </a:xfrm>
            <a:prstGeom prst="rect">
              <a:avLst/>
            </a:prstGeom>
          </p:spPr>
        </p:pic>
        <p:cxnSp>
          <p:nvCxnSpPr>
            <p:cNvPr id="20" name="直接箭头连接符 117">
              <a:extLst>
                <a:ext uri="{FF2B5EF4-FFF2-40B4-BE49-F238E27FC236}">
                  <a16:creationId xmlns:a16="http://schemas.microsoft.com/office/drawing/2014/main" xmlns="" id="{CEAD9AB5-DACC-4CE0-9D1D-3DF918AFD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886" y="1851891"/>
              <a:ext cx="920" cy="450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118">
              <a:extLst>
                <a:ext uri="{FF2B5EF4-FFF2-40B4-BE49-F238E27FC236}">
                  <a16:creationId xmlns:a16="http://schemas.microsoft.com/office/drawing/2014/main" xmlns="" id="{BD334CE7-EE6D-4208-AA57-44B289944544}"/>
                </a:ext>
              </a:extLst>
            </p:cNvPr>
            <p:cNvCxnSpPr>
              <a:cxnSpLocks/>
            </p:cNvCxnSpPr>
            <p:nvPr/>
          </p:nvCxnSpPr>
          <p:spPr>
            <a:xfrm>
              <a:off x="6212886" y="2786623"/>
              <a:ext cx="0" cy="46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127">
              <a:extLst>
                <a:ext uri="{FF2B5EF4-FFF2-40B4-BE49-F238E27FC236}">
                  <a16:creationId xmlns:a16="http://schemas.microsoft.com/office/drawing/2014/main" xmlns="" id="{9C635DB9-E20A-4617-AF67-140FB9FD4DA7}"/>
                </a:ext>
              </a:extLst>
            </p:cNvPr>
            <p:cNvGrpSpPr/>
            <p:nvPr/>
          </p:nvGrpSpPr>
          <p:grpSpPr>
            <a:xfrm>
              <a:off x="4889438" y="1436152"/>
              <a:ext cx="693639" cy="510164"/>
              <a:chOff x="19059469" y="10171846"/>
              <a:chExt cx="2661143" cy="1799521"/>
            </a:xfrm>
          </p:grpSpPr>
          <p:sp>
            <p:nvSpPr>
              <p:cNvPr id="70" name="Cube 27">
                <a:extLst>
                  <a:ext uri="{FF2B5EF4-FFF2-40B4-BE49-F238E27FC236}">
                    <a16:creationId xmlns:a16="http://schemas.microsoft.com/office/drawing/2014/main" xmlns="" id="{72AB65C8-0375-450A-B940-08C3BC1477D6}"/>
                  </a:ext>
                </a:extLst>
              </p:cNvPr>
              <p:cNvSpPr/>
              <p:nvPr/>
            </p:nvSpPr>
            <p:spPr>
              <a:xfrm>
                <a:off x="19059469" y="10189162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ube 28">
                <a:extLst>
                  <a:ext uri="{FF2B5EF4-FFF2-40B4-BE49-F238E27FC236}">
                    <a16:creationId xmlns:a16="http://schemas.microsoft.com/office/drawing/2014/main" xmlns="" id="{5803AA65-A31B-4E68-8624-FCFD5879F220}"/>
                  </a:ext>
                </a:extLst>
              </p:cNvPr>
              <p:cNvSpPr/>
              <p:nvPr/>
            </p:nvSpPr>
            <p:spPr>
              <a:xfrm>
                <a:off x="19400769" y="10487784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Cube 29">
                <a:extLst>
                  <a:ext uri="{FF2B5EF4-FFF2-40B4-BE49-F238E27FC236}">
                    <a16:creationId xmlns:a16="http://schemas.microsoft.com/office/drawing/2014/main" xmlns="" id="{40CFE9B2-788A-4E7B-9811-35D07D3BA028}"/>
                  </a:ext>
                </a:extLst>
              </p:cNvPr>
              <p:cNvSpPr/>
              <p:nvPr/>
            </p:nvSpPr>
            <p:spPr>
              <a:xfrm>
                <a:off x="19753836" y="10730730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Cube 30">
                <a:extLst>
                  <a:ext uri="{FF2B5EF4-FFF2-40B4-BE49-F238E27FC236}">
                    <a16:creationId xmlns:a16="http://schemas.microsoft.com/office/drawing/2014/main" xmlns="" id="{774D0F28-654E-4166-B852-09CC740657E6}"/>
                  </a:ext>
                </a:extLst>
              </p:cNvPr>
              <p:cNvSpPr/>
              <p:nvPr/>
            </p:nvSpPr>
            <p:spPr>
              <a:xfrm>
                <a:off x="20155311" y="10928398"/>
                <a:ext cx="518607" cy="303739"/>
              </a:xfrm>
              <a:prstGeom prst="cube">
                <a:avLst>
                  <a:gd name="adj" fmla="val 2910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Cube 31">
                <a:extLst>
                  <a:ext uri="{FF2B5EF4-FFF2-40B4-BE49-F238E27FC236}">
                    <a16:creationId xmlns:a16="http://schemas.microsoft.com/office/drawing/2014/main" xmlns="" id="{32AA671F-6E45-46AE-B523-3B44591FF980}"/>
                  </a:ext>
                </a:extLst>
              </p:cNvPr>
              <p:cNvSpPr/>
              <p:nvPr/>
            </p:nvSpPr>
            <p:spPr>
              <a:xfrm>
                <a:off x="20584181" y="10719952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ube 32">
                <a:extLst>
                  <a:ext uri="{FF2B5EF4-FFF2-40B4-BE49-F238E27FC236}">
                    <a16:creationId xmlns:a16="http://schemas.microsoft.com/office/drawing/2014/main" xmlns="" id="{9D65DC91-3946-4243-9351-5003244926BD}"/>
                  </a:ext>
                </a:extLst>
              </p:cNvPr>
              <p:cNvSpPr/>
              <p:nvPr/>
            </p:nvSpPr>
            <p:spPr>
              <a:xfrm>
                <a:off x="20820116" y="10480699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ube 33">
                <a:extLst>
                  <a:ext uri="{FF2B5EF4-FFF2-40B4-BE49-F238E27FC236}">
                    <a16:creationId xmlns:a16="http://schemas.microsoft.com/office/drawing/2014/main" xmlns="" id="{47174EB2-4EB6-4A8C-8CA7-CD2FA63F306B}"/>
                  </a:ext>
                </a:extLst>
              </p:cNvPr>
              <p:cNvSpPr/>
              <p:nvPr/>
            </p:nvSpPr>
            <p:spPr>
              <a:xfrm>
                <a:off x="21026246" y="10171846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组合 9">
              <a:extLst>
                <a:ext uri="{FF2B5EF4-FFF2-40B4-BE49-F238E27FC236}">
                  <a16:creationId xmlns:a16="http://schemas.microsoft.com/office/drawing/2014/main" xmlns="" id="{B17B54CB-A862-4396-A109-0CF9B3CBEE84}"/>
                </a:ext>
              </a:extLst>
            </p:cNvPr>
            <p:cNvGrpSpPr/>
            <p:nvPr/>
          </p:nvGrpSpPr>
          <p:grpSpPr>
            <a:xfrm>
              <a:off x="3357886" y="1733884"/>
              <a:ext cx="1261798" cy="336830"/>
              <a:chOff x="1933969" y="2186523"/>
              <a:chExt cx="930892" cy="113126"/>
            </a:xfrm>
          </p:grpSpPr>
          <p:cxnSp>
            <p:nvCxnSpPr>
              <p:cNvPr id="67" name="直接箭头连接符 143">
                <a:extLst>
                  <a:ext uri="{FF2B5EF4-FFF2-40B4-BE49-F238E27FC236}">
                    <a16:creationId xmlns:a16="http://schemas.microsoft.com/office/drawing/2014/main" xmlns="" id="{C1D917A4-9BDE-41F4-90BF-10D136AAE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300" y="2186523"/>
                <a:ext cx="90650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144">
                <a:extLst>
                  <a:ext uri="{FF2B5EF4-FFF2-40B4-BE49-F238E27FC236}">
                    <a16:creationId xmlns:a16="http://schemas.microsoft.com/office/drawing/2014/main" xmlns="" id="{A4A8D7CF-4908-4B87-97DA-790F483C0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700" y="2217965"/>
                <a:ext cx="913161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5">
                <a:extLst>
                  <a:ext uri="{FF2B5EF4-FFF2-40B4-BE49-F238E27FC236}">
                    <a16:creationId xmlns:a16="http://schemas.microsoft.com/office/drawing/2014/main" xmlns="" id="{1A495C08-8624-41CC-8FF5-3C91B639EE84}"/>
                  </a:ext>
                </a:extLst>
              </p:cNvPr>
              <p:cNvSpPr txBox="1"/>
              <p:nvPr/>
            </p:nvSpPr>
            <p:spPr>
              <a:xfrm>
                <a:off x="1933969" y="2214370"/>
                <a:ext cx="915868" cy="8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 Refinement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文本框 75">
              <a:extLst>
                <a:ext uri="{FF2B5EF4-FFF2-40B4-BE49-F238E27FC236}">
                  <a16:creationId xmlns:a16="http://schemas.microsoft.com/office/drawing/2014/main" xmlns="" id="{F5348C56-9E22-4FFD-BF9D-CAC49B32EE15}"/>
                </a:ext>
              </a:extLst>
            </p:cNvPr>
            <p:cNvSpPr txBox="1"/>
            <p:nvPr/>
          </p:nvSpPr>
          <p:spPr>
            <a:xfrm>
              <a:off x="1902255" y="1607564"/>
              <a:ext cx="94722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Mid-Sagittal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直接箭头连接符 53">
              <a:extLst>
                <a:ext uri="{FF2B5EF4-FFF2-40B4-BE49-F238E27FC236}">
                  <a16:creationId xmlns:a16="http://schemas.microsoft.com/office/drawing/2014/main" xmlns="" id="{1BA982EA-9E63-4D71-A900-9DBCDB5750F4}"/>
                </a:ext>
              </a:extLst>
            </p:cNvPr>
            <p:cNvCxnSpPr>
              <a:cxnSpLocks/>
              <a:stCxn id="15" idx="3"/>
              <a:endCxn id="41" idx="1"/>
            </p:cNvCxnSpPr>
            <p:nvPr/>
          </p:nvCxnSpPr>
          <p:spPr>
            <a:xfrm flipV="1">
              <a:off x="7072334" y="2551429"/>
              <a:ext cx="27478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33">
              <a:extLst>
                <a:ext uri="{FF2B5EF4-FFF2-40B4-BE49-F238E27FC236}">
                  <a16:creationId xmlns:a16="http://schemas.microsoft.com/office/drawing/2014/main" xmlns="" id="{F75A2185-4BA0-45FD-89BB-9117148C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4156" y="1646975"/>
              <a:ext cx="269804" cy="266941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259632" y="1557710"/>
              <a:ext cx="448779" cy="444017"/>
              <a:chOff x="2303346" y="4517686"/>
              <a:chExt cx="2658268" cy="2235946"/>
            </a:xfrm>
          </p:grpSpPr>
          <p:pic>
            <p:nvPicPr>
              <p:cNvPr id="40" name="33">
                <a:extLst>
                  <a:ext uri="{FF2B5EF4-FFF2-40B4-BE49-F238E27FC236}">
                    <a16:creationId xmlns:a16="http://schemas.microsoft.com/office/drawing/2014/main" xmlns="" id="{F75A2185-4BA0-45FD-89BB-9117148C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3346" y="4517686"/>
                <a:ext cx="2658268" cy="2235946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3252084" y="454491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10105" y="468986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006870" y="50530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87030" y="52730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895229" y="526641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28548" y="57302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719444" y="5430741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71524" y="594757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385282" y="6094673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49334" y="652098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252084" y="659651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550290" y="59674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直接箭头连接符 35">
              <a:extLst>
                <a:ext uri="{FF2B5EF4-FFF2-40B4-BE49-F238E27FC236}">
                  <a16:creationId xmlns:a16="http://schemas.microsoft.com/office/drawing/2014/main" xmlns="" id="{7F6E874C-8ACB-445A-9D9D-76E2D21A723D}"/>
                </a:ext>
              </a:extLst>
            </p:cNvPr>
            <p:cNvCxnSpPr>
              <a:cxnSpLocks/>
            </p:cNvCxnSpPr>
            <p:nvPr/>
          </p:nvCxnSpPr>
          <p:spPr>
            <a:xfrm>
              <a:off x="1708411" y="1779720"/>
              <a:ext cx="2206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594" y="2686505"/>
                <a:ext cx="3753547" cy="118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Mask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RCNN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as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segmentation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backbone:</a:t>
                </a:r>
              </a:p>
              <a:p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𝑜𝑣𝑒𝑟𝑎𝑙𝑙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𝑐𝑙𝑠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𝑏𝑏𝑜𝑥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𝑚𝑎𝑠𝑘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r>
                        <a:rPr lang="en-US" altLang="zh-CN" sz="1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𝑒𝑑𝑔𝑒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  <a:p>
                <a:endParaRPr lang="en-US" sz="1400" dirty="0"/>
              </a:p>
              <a:p>
                <a:endParaRPr lang="en-US" sz="1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94" y="2686505"/>
                <a:ext cx="3753547" cy="1187056"/>
              </a:xfrm>
              <a:prstGeom prst="rect">
                <a:avLst/>
              </a:prstGeom>
              <a:blipFill rotWithShape="0">
                <a:blip r:embed="rId6"/>
                <a:stretch>
                  <a:fillRect l="-488" t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59192" y="4142052"/>
            <a:ext cx="81227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  <a:p>
            <a:r>
              <a:rPr lang="en-US" altLang="zh-CN" sz="1050" dirty="0" smtClean="0"/>
              <a:t>[1]</a:t>
            </a:r>
            <a:r>
              <a:rPr lang="zh-CN" altLang="en-US" sz="1050" dirty="0" smtClean="0"/>
              <a:t> </a:t>
            </a:r>
            <a:r>
              <a:rPr lang="en-US" sz="1050" dirty="0" smtClean="0"/>
              <a:t>He, </a:t>
            </a:r>
            <a:r>
              <a:rPr lang="en-US" sz="1050" dirty="0" err="1" smtClean="0"/>
              <a:t>Kaiming</a:t>
            </a:r>
            <a:r>
              <a:rPr lang="en-US" sz="1050" dirty="0" smtClean="0"/>
              <a:t>, et al. “Mask r-</a:t>
            </a:r>
            <a:r>
              <a:rPr lang="en-US" sz="1050" dirty="0" err="1" smtClean="0"/>
              <a:t>cnn</a:t>
            </a:r>
            <a:r>
              <a:rPr lang="en-US" sz="1050" dirty="0" smtClean="0"/>
              <a:t>.” </a:t>
            </a:r>
            <a:r>
              <a:rPr lang="en-US" altLang="zh-CN" sz="1050" i="1" dirty="0" smtClean="0"/>
              <a:t>ICCV</a:t>
            </a:r>
            <a:r>
              <a:rPr lang="zh-CN" altLang="en-US" sz="1050" i="1" dirty="0" smtClean="0"/>
              <a:t> </a:t>
            </a:r>
            <a:r>
              <a:rPr lang="en-US" sz="1050" dirty="0" smtClean="0"/>
              <a:t>2017.</a:t>
            </a:r>
          </a:p>
          <a:p>
            <a:r>
              <a:rPr lang="en-US" altLang="zh-CN" sz="1050" dirty="0" smtClean="0"/>
              <a:t>[2]</a:t>
            </a:r>
            <a:r>
              <a:rPr lang="zh-CN" altLang="en-US" sz="1050" dirty="0" smtClean="0"/>
              <a:t> </a:t>
            </a:r>
            <a:r>
              <a:rPr lang="en-US" sz="1050" dirty="0" err="1" smtClean="0"/>
              <a:t>Sarker</a:t>
            </a:r>
            <a:r>
              <a:rPr lang="en-US" sz="1050" dirty="0" smtClean="0"/>
              <a:t>, </a:t>
            </a:r>
            <a:r>
              <a:rPr lang="en-US" sz="1050" dirty="0" err="1" smtClean="0"/>
              <a:t>Md</a:t>
            </a:r>
            <a:r>
              <a:rPr lang="en-US" sz="1050" dirty="0" smtClean="0"/>
              <a:t> Mostafa Kamal, et al. "SLSDeep: Skin lesion segmentation based on dilated residual and pyramid pooling networks." </a:t>
            </a:r>
            <a:r>
              <a:rPr lang="en-US" altLang="zh-CN" sz="1050" i="1" dirty="0" smtClean="0"/>
              <a:t>MICCAI</a:t>
            </a:r>
            <a:r>
              <a:rPr lang="en-US" sz="1050" dirty="0" smtClean="0"/>
              <a:t> 2018.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96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Sagittal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slice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segmentation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6</a:t>
            </a:fld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59632" y="1347614"/>
            <a:ext cx="6827558" cy="2407632"/>
            <a:chOff x="1259632" y="1347614"/>
            <a:chExt cx="6827558" cy="2407632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4C2FFEB6-3EC5-434C-ABB7-E6F7C91CFA65}"/>
                </a:ext>
              </a:extLst>
            </p:cNvPr>
            <p:cNvSpPr/>
            <p:nvPr/>
          </p:nvSpPr>
          <p:spPr>
            <a:xfrm>
              <a:off x="7347116" y="1837660"/>
              <a:ext cx="740074" cy="14275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mask</a:t>
              </a:r>
              <a:endPara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95">
              <a:extLst>
                <a:ext uri="{FF2B5EF4-FFF2-40B4-BE49-F238E27FC236}">
                  <a16:creationId xmlns:a16="http://schemas.microsoft.com/office/drawing/2014/main" xmlns="" id="{67BE87B6-3805-46FC-B0F6-8277F47C4797}"/>
                </a:ext>
              </a:extLst>
            </p:cNvPr>
            <p:cNvSpPr/>
            <p:nvPr/>
          </p:nvSpPr>
          <p:spPr>
            <a:xfrm>
              <a:off x="1929058" y="1512420"/>
              <a:ext cx="1429649" cy="53459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1">
              <a:extLst>
                <a:ext uri="{FF2B5EF4-FFF2-40B4-BE49-F238E27FC236}">
                  <a16:creationId xmlns:a16="http://schemas.microsoft.com/office/drawing/2014/main" xmlns="" id="{EDC7EFCC-C82F-482E-973E-D06E457F480B}"/>
                </a:ext>
              </a:extLst>
            </p:cNvPr>
            <p:cNvSpPr/>
            <p:nvPr/>
          </p:nvSpPr>
          <p:spPr>
            <a:xfrm>
              <a:off x="4618327" y="1347614"/>
              <a:ext cx="2454007" cy="2407632"/>
            </a:xfrm>
            <a:prstGeom prst="rect">
              <a:avLst/>
            </a:prstGeom>
            <a:solidFill>
              <a:schemeClr val="bg1"/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6">
              <a:extLst>
                <a:ext uri="{FF2B5EF4-FFF2-40B4-BE49-F238E27FC236}">
                  <a16:creationId xmlns:a16="http://schemas.microsoft.com/office/drawing/2014/main" xmlns="" id="{DE69E1E6-5EC4-49C7-BA47-CC760C0D4BCF}"/>
                </a:ext>
              </a:extLst>
            </p:cNvPr>
            <p:cNvSpPr/>
            <p:nvPr/>
          </p:nvSpPr>
          <p:spPr>
            <a:xfrm>
              <a:off x="5568232" y="1454920"/>
              <a:ext cx="1304353" cy="4107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  <a:r>
                <a:rPr lang="zh-CN" alt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xmlns="" id="{A916199B-0987-463B-92A0-4727DF63DC9B}"/>
                </a:ext>
              </a:extLst>
            </p:cNvPr>
            <p:cNvSpPr/>
            <p:nvPr/>
          </p:nvSpPr>
          <p:spPr>
            <a:xfrm>
              <a:off x="5401996" y="2352121"/>
              <a:ext cx="1701698" cy="4170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Confident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Prediction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Selection</a:t>
              </a:r>
            </a:p>
          </p:txBody>
        </p:sp>
        <p:sp>
          <p:nvSpPr>
            <p:cNvPr id="17" name="矩形: 圆角 8">
              <a:extLst>
                <a:ext uri="{FF2B5EF4-FFF2-40B4-BE49-F238E27FC236}">
                  <a16:creationId xmlns:a16="http://schemas.microsoft.com/office/drawing/2014/main" xmlns="" id="{140DEB18-CA64-43B6-9311-A97AE8F5A677}"/>
                </a:ext>
              </a:extLst>
            </p:cNvPr>
            <p:cNvSpPr/>
            <p:nvPr/>
          </p:nvSpPr>
          <p:spPr>
            <a:xfrm>
              <a:off x="5385491" y="3189735"/>
              <a:ext cx="1654789" cy="450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CRF</a:t>
              </a:r>
              <a:endPara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xmlns="" id="{D8D6A1C7-186C-4E61-94BE-6EBFAC44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63" y="3168386"/>
              <a:ext cx="711028" cy="437111"/>
            </a:xfrm>
            <a:prstGeom prst="rect">
              <a:avLst/>
            </a:prstGeom>
          </p:spPr>
        </p:pic>
        <p:pic>
          <p:nvPicPr>
            <p:cNvPr id="19" name="Picture 41">
              <a:extLst>
                <a:ext uri="{FF2B5EF4-FFF2-40B4-BE49-F238E27FC236}">
                  <a16:creationId xmlns:a16="http://schemas.microsoft.com/office/drawing/2014/main" xmlns="" id="{07D2F7D2-1813-4D15-82AA-DA7150090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73" t="1" r="10879" b="655"/>
            <a:stretch/>
          </p:blipFill>
          <p:spPr>
            <a:xfrm>
              <a:off x="4902532" y="2149139"/>
              <a:ext cx="582930" cy="835178"/>
            </a:xfrm>
            <a:prstGeom prst="rect">
              <a:avLst/>
            </a:prstGeom>
          </p:spPr>
        </p:pic>
        <p:cxnSp>
          <p:nvCxnSpPr>
            <p:cNvPr id="20" name="直接箭头连接符 117">
              <a:extLst>
                <a:ext uri="{FF2B5EF4-FFF2-40B4-BE49-F238E27FC236}">
                  <a16:creationId xmlns:a16="http://schemas.microsoft.com/office/drawing/2014/main" xmlns="" id="{CEAD9AB5-DACC-4CE0-9D1D-3DF918AFD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886" y="1851891"/>
              <a:ext cx="920" cy="450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118">
              <a:extLst>
                <a:ext uri="{FF2B5EF4-FFF2-40B4-BE49-F238E27FC236}">
                  <a16:creationId xmlns:a16="http://schemas.microsoft.com/office/drawing/2014/main" xmlns="" id="{BD334CE7-EE6D-4208-AA57-44B289944544}"/>
                </a:ext>
              </a:extLst>
            </p:cNvPr>
            <p:cNvCxnSpPr>
              <a:cxnSpLocks/>
            </p:cNvCxnSpPr>
            <p:nvPr/>
          </p:nvCxnSpPr>
          <p:spPr>
            <a:xfrm>
              <a:off x="6212886" y="2786623"/>
              <a:ext cx="0" cy="46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127">
              <a:extLst>
                <a:ext uri="{FF2B5EF4-FFF2-40B4-BE49-F238E27FC236}">
                  <a16:creationId xmlns:a16="http://schemas.microsoft.com/office/drawing/2014/main" xmlns="" id="{9C635DB9-E20A-4617-AF67-140FB9FD4DA7}"/>
                </a:ext>
              </a:extLst>
            </p:cNvPr>
            <p:cNvGrpSpPr/>
            <p:nvPr/>
          </p:nvGrpSpPr>
          <p:grpSpPr>
            <a:xfrm>
              <a:off x="4889438" y="1436152"/>
              <a:ext cx="693639" cy="510164"/>
              <a:chOff x="19059469" y="10171846"/>
              <a:chExt cx="2661143" cy="1799521"/>
            </a:xfrm>
          </p:grpSpPr>
          <p:sp>
            <p:nvSpPr>
              <p:cNvPr id="70" name="Cube 27">
                <a:extLst>
                  <a:ext uri="{FF2B5EF4-FFF2-40B4-BE49-F238E27FC236}">
                    <a16:creationId xmlns:a16="http://schemas.microsoft.com/office/drawing/2014/main" xmlns="" id="{72AB65C8-0375-450A-B940-08C3BC1477D6}"/>
                  </a:ext>
                </a:extLst>
              </p:cNvPr>
              <p:cNvSpPr/>
              <p:nvPr/>
            </p:nvSpPr>
            <p:spPr>
              <a:xfrm>
                <a:off x="19059469" y="10189162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ube 28">
                <a:extLst>
                  <a:ext uri="{FF2B5EF4-FFF2-40B4-BE49-F238E27FC236}">
                    <a16:creationId xmlns:a16="http://schemas.microsoft.com/office/drawing/2014/main" xmlns="" id="{5803AA65-A31B-4E68-8624-FCFD5879F220}"/>
                  </a:ext>
                </a:extLst>
              </p:cNvPr>
              <p:cNvSpPr/>
              <p:nvPr/>
            </p:nvSpPr>
            <p:spPr>
              <a:xfrm>
                <a:off x="19400769" y="10487784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Cube 29">
                <a:extLst>
                  <a:ext uri="{FF2B5EF4-FFF2-40B4-BE49-F238E27FC236}">
                    <a16:creationId xmlns:a16="http://schemas.microsoft.com/office/drawing/2014/main" xmlns="" id="{40CFE9B2-788A-4E7B-9811-35D07D3BA028}"/>
                  </a:ext>
                </a:extLst>
              </p:cNvPr>
              <p:cNvSpPr/>
              <p:nvPr/>
            </p:nvSpPr>
            <p:spPr>
              <a:xfrm>
                <a:off x="19753836" y="10730730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Cube 30">
                <a:extLst>
                  <a:ext uri="{FF2B5EF4-FFF2-40B4-BE49-F238E27FC236}">
                    <a16:creationId xmlns:a16="http://schemas.microsoft.com/office/drawing/2014/main" xmlns="" id="{774D0F28-654E-4166-B852-09CC740657E6}"/>
                  </a:ext>
                </a:extLst>
              </p:cNvPr>
              <p:cNvSpPr/>
              <p:nvPr/>
            </p:nvSpPr>
            <p:spPr>
              <a:xfrm>
                <a:off x="20155311" y="10928398"/>
                <a:ext cx="518607" cy="303739"/>
              </a:xfrm>
              <a:prstGeom prst="cube">
                <a:avLst>
                  <a:gd name="adj" fmla="val 2910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Cube 31">
                <a:extLst>
                  <a:ext uri="{FF2B5EF4-FFF2-40B4-BE49-F238E27FC236}">
                    <a16:creationId xmlns:a16="http://schemas.microsoft.com/office/drawing/2014/main" xmlns="" id="{32AA671F-6E45-46AE-B523-3B44591FF980}"/>
                  </a:ext>
                </a:extLst>
              </p:cNvPr>
              <p:cNvSpPr/>
              <p:nvPr/>
            </p:nvSpPr>
            <p:spPr>
              <a:xfrm>
                <a:off x="20584181" y="10719952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ube 32">
                <a:extLst>
                  <a:ext uri="{FF2B5EF4-FFF2-40B4-BE49-F238E27FC236}">
                    <a16:creationId xmlns:a16="http://schemas.microsoft.com/office/drawing/2014/main" xmlns="" id="{9D65DC91-3946-4243-9351-5003244926BD}"/>
                  </a:ext>
                </a:extLst>
              </p:cNvPr>
              <p:cNvSpPr/>
              <p:nvPr/>
            </p:nvSpPr>
            <p:spPr>
              <a:xfrm>
                <a:off x="20820116" y="10480699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ube 33">
                <a:extLst>
                  <a:ext uri="{FF2B5EF4-FFF2-40B4-BE49-F238E27FC236}">
                    <a16:creationId xmlns:a16="http://schemas.microsoft.com/office/drawing/2014/main" xmlns="" id="{47174EB2-4EB6-4A8C-8CA7-CD2FA63F306B}"/>
                  </a:ext>
                </a:extLst>
              </p:cNvPr>
              <p:cNvSpPr/>
              <p:nvPr/>
            </p:nvSpPr>
            <p:spPr>
              <a:xfrm>
                <a:off x="21026246" y="10171846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组合 9">
              <a:extLst>
                <a:ext uri="{FF2B5EF4-FFF2-40B4-BE49-F238E27FC236}">
                  <a16:creationId xmlns:a16="http://schemas.microsoft.com/office/drawing/2014/main" xmlns="" id="{B17B54CB-A862-4396-A109-0CF9B3CBEE84}"/>
                </a:ext>
              </a:extLst>
            </p:cNvPr>
            <p:cNvGrpSpPr/>
            <p:nvPr/>
          </p:nvGrpSpPr>
          <p:grpSpPr>
            <a:xfrm>
              <a:off x="3357886" y="1733884"/>
              <a:ext cx="1261798" cy="336830"/>
              <a:chOff x="1933969" y="2186523"/>
              <a:chExt cx="930892" cy="113126"/>
            </a:xfrm>
          </p:grpSpPr>
          <p:cxnSp>
            <p:nvCxnSpPr>
              <p:cNvPr id="67" name="直接箭头连接符 143">
                <a:extLst>
                  <a:ext uri="{FF2B5EF4-FFF2-40B4-BE49-F238E27FC236}">
                    <a16:creationId xmlns:a16="http://schemas.microsoft.com/office/drawing/2014/main" xmlns="" id="{C1D917A4-9BDE-41F4-90BF-10D136AAE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300" y="2186523"/>
                <a:ext cx="90650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144">
                <a:extLst>
                  <a:ext uri="{FF2B5EF4-FFF2-40B4-BE49-F238E27FC236}">
                    <a16:creationId xmlns:a16="http://schemas.microsoft.com/office/drawing/2014/main" xmlns="" id="{A4A8D7CF-4908-4B87-97DA-790F483C0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700" y="2217965"/>
                <a:ext cx="913161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5">
                <a:extLst>
                  <a:ext uri="{FF2B5EF4-FFF2-40B4-BE49-F238E27FC236}">
                    <a16:creationId xmlns:a16="http://schemas.microsoft.com/office/drawing/2014/main" xmlns="" id="{1A495C08-8624-41CC-8FF5-3C91B639EE84}"/>
                  </a:ext>
                </a:extLst>
              </p:cNvPr>
              <p:cNvSpPr txBox="1"/>
              <p:nvPr/>
            </p:nvSpPr>
            <p:spPr>
              <a:xfrm>
                <a:off x="1933969" y="2214370"/>
                <a:ext cx="915868" cy="8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 Refinement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文本框 75">
              <a:extLst>
                <a:ext uri="{FF2B5EF4-FFF2-40B4-BE49-F238E27FC236}">
                  <a16:creationId xmlns:a16="http://schemas.microsoft.com/office/drawing/2014/main" xmlns="" id="{F5348C56-9E22-4FFD-BF9D-CAC49B32EE15}"/>
                </a:ext>
              </a:extLst>
            </p:cNvPr>
            <p:cNvSpPr txBox="1"/>
            <p:nvPr/>
          </p:nvSpPr>
          <p:spPr>
            <a:xfrm>
              <a:off x="1902255" y="1607564"/>
              <a:ext cx="94722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Mid-Sagittal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直接箭头连接符 53">
              <a:extLst>
                <a:ext uri="{FF2B5EF4-FFF2-40B4-BE49-F238E27FC236}">
                  <a16:creationId xmlns:a16="http://schemas.microsoft.com/office/drawing/2014/main" xmlns="" id="{1BA982EA-9E63-4D71-A900-9DBCDB5750F4}"/>
                </a:ext>
              </a:extLst>
            </p:cNvPr>
            <p:cNvCxnSpPr>
              <a:cxnSpLocks/>
              <a:stCxn id="15" idx="3"/>
              <a:endCxn id="41" idx="1"/>
            </p:cNvCxnSpPr>
            <p:nvPr/>
          </p:nvCxnSpPr>
          <p:spPr>
            <a:xfrm flipV="1">
              <a:off x="7072334" y="2551429"/>
              <a:ext cx="27478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33">
              <a:extLst>
                <a:ext uri="{FF2B5EF4-FFF2-40B4-BE49-F238E27FC236}">
                  <a16:creationId xmlns:a16="http://schemas.microsoft.com/office/drawing/2014/main" xmlns="" id="{F75A2185-4BA0-45FD-89BB-9117148C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4156" y="1646975"/>
              <a:ext cx="269804" cy="266941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259632" y="1557710"/>
              <a:ext cx="448779" cy="444017"/>
              <a:chOff x="2303346" y="4517686"/>
              <a:chExt cx="2658268" cy="2235946"/>
            </a:xfrm>
          </p:grpSpPr>
          <p:pic>
            <p:nvPicPr>
              <p:cNvPr id="40" name="33">
                <a:extLst>
                  <a:ext uri="{FF2B5EF4-FFF2-40B4-BE49-F238E27FC236}">
                    <a16:creationId xmlns:a16="http://schemas.microsoft.com/office/drawing/2014/main" xmlns="" id="{F75A2185-4BA0-45FD-89BB-9117148C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3346" y="4517686"/>
                <a:ext cx="2658268" cy="2235946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3252084" y="454491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10105" y="468986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006870" y="50530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87030" y="52730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895229" y="526641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28548" y="57302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719444" y="5430741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71524" y="594757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385282" y="6094673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49334" y="652098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252084" y="659651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550290" y="59674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直接箭头连接符 35">
              <a:extLst>
                <a:ext uri="{FF2B5EF4-FFF2-40B4-BE49-F238E27FC236}">
                  <a16:creationId xmlns:a16="http://schemas.microsoft.com/office/drawing/2014/main" xmlns="" id="{7F6E874C-8ACB-445A-9D9D-76E2D21A723D}"/>
                </a:ext>
              </a:extLst>
            </p:cNvPr>
            <p:cNvCxnSpPr>
              <a:cxnSpLocks/>
            </p:cNvCxnSpPr>
            <p:nvPr/>
          </p:nvCxnSpPr>
          <p:spPr>
            <a:xfrm>
              <a:off x="1708411" y="1779720"/>
              <a:ext cx="2206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41">
            <a:extLst>
              <a:ext uri="{FF2B5EF4-FFF2-40B4-BE49-F238E27FC236}">
                <a16:creationId xmlns:a16="http://schemas.microsoft.com/office/drawing/2014/main" xmlns="" id="{07D2F7D2-1813-4D15-82AA-DA71500909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3" t="1" r="10879" b="655"/>
          <a:stretch/>
        </p:blipFill>
        <p:spPr>
          <a:xfrm>
            <a:off x="2452181" y="2253642"/>
            <a:ext cx="1622958" cy="23252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51720" y="3606222"/>
            <a:ext cx="1211940" cy="261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8507" y="3766777"/>
            <a:ext cx="1262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1.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Curve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fitting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051097" y="2864419"/>
            <a:ext cx="753577" cy="308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25661" y="2622642"/>
            <a:ext cx="125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2.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Selection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and</a:t>
            </a:r>
            <a:r>
              <a:rPr lang="zh-CN" altLang="en-US" sz="1400" dirty="0" smtClean="0"/>
              <a:t> </a:t>
            </a:r>
            <a:r>
              <a:rPr lang="en-US" altLang="zh-CN" sz="1400" dirty="0" smtClean="0"/>
              <a:t>rejection</a:t>
            </a:r>
            <a:r>
              <a:rPr lang="zh-CN" alt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58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Sagittal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slice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segmentation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7</a:t>
            </a:fld>
            <a:endParaRPr lang="zh-CN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259632" y="1347614"/>
            <a:ext cx="6827558" cy="2407632"/>
            <a:chOff x="1259632" y="1347614"/>
            <a:chExt cx="6827558" cy="2407632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4C2FFEB6-3EC5-434C-ABB7-E6F7C91CFA65}"/>
                </a:ext>
              </a:extLst>
            </p:cNvPr>
            <p:cNvSpPr/>
            <p:nvPr/>
          </p:nvSpPr>
          <p:spPr>
            <a:xfrm>
              <a:off x="7347116" y="1837660"/>
              <a:ext cx="740074" cy="14275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mask</a:t>
              </a:r>
              <a:endPara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95">
              <a:extLst>
                <a:ext uri="{FF2B5EF4-FFF2-40B4-BE49-F238E27FC236}">
                  <a16:creationId xmlns:a16="http://schemas.microsoft.com/office/drawing/2014/main" xmlns="" id="{67BE87B6-3805-46FC-B0F6-8277F47C4797}"/>
                </a:ext>
              </a:extLst>
            </p:cNvPr>
            <p:cNvSpPr/>
            <p:nvPr/>
          </p:nvSpPr>
          <p:spPr>
            <a:xfrm>
              <a:off x="1929058" y="1512420"/>
              <a:ext cx="1429649" cy="534598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1">
              <a:extLst>
                <a:ext uri="{FF2B5EF4-FFF2-40B4-BE49-F238E27FC236}">
                  <a16:creationId xmlns:a16="http://schemas.microsoft.com/office/drawing/2014/main" xmlns="" id="{EDC7EFCC-C82F-482E-973E-D06E457F480B}"/>
                </a:ext>
              </a:extLst>
            </p:cNvPr>
            <p:cNvSpPr/>
            <p:nvPr/>
          </p:nvSpPr>
          <p:spPr>
            <a:xfrm>
              <a:off x="4618327" y="1347614"/>
              <a:ext cx="2454007" cy="2407632"/>
            </a:xfrm>
            <a:prstGeom prst="rect">
              <a:avLst/>
            </a:prstGeom>
            <a:solidFill>
              <a:schemeClr val="bg1"/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6">
              <a:extLst>
                <a:ext uri="{FF2B5EF4-FFF2-40B4-BE49-F238E27FC236}">
                  <a16:creationId xmlns:a16="http://schemas.microsoft.com/office/drawing/2014/main" xmlns="" id="{DE69E1E6-5EC4-49C7-BA47-CC760C0D4BCF}"/>
                </a:ext>
              </a:extLst>
            </p:cNvPr>
            <p:cNvSpPr/>
            <p:nvPr/>
          </p:nvSpPr>
          <p:spPr>
            <a:xfrm>
              <a:off x="5568232" y="1454920"/>
              <a:ext cx="1304353" cy="41072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  <a:r>
                <a:rPr lang="zh-CN" alt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xmlns="" id="{A916199B-0987-463B-92A0-4727DF63DC9B}"/>
                </a:ext>
              </a:extLst>
            </p:cNvPr>
            <p:cNvSpPr/>
            <p:nvPr/>
          </p:nvSpPr>
          <p:spPr>
            <a:xfrm>
              <a:off x="5401996" y="2352121"/>
              <a:ext cx="1701698" cy="4170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Confident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Prediction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Selection</a:t>
              </a:r>
            </a:p>
          </p:txBody>
        </p:sp>
        <p:sp>
          <p:nvSpPr>
            <p:cNvPr id="17" name="矩形: 圆角 8">
              <a:extLst>
                <a:ext uri="{FF2B5EF4-FFF2-40B4-BE49-F238E27FC236}">
                  <a16:creationId xmlns:a16="http://schemas.microsoft.com/office/drawing/2014/main" xmlns="" id="{140DEB18-CA64-43B6-9311-A97AE8F5A677}"/>
                </a:ext>
              </a:extLst>
            </p:cNvPr>
            <p:cNvSpPr/>
            <p:nvPr/>
          </p:nvSpPr>
          <p:spPr>
            <a:xfrm>
              <a:off x="5385491" y="3189735"/>
              <a:ext cx="1654789" cy="450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CRF</a:t>
              </a:r>
              <a:endPara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xmlns="" id="{D8D6A1C7-186C-4E61-94BE-6EBFAC44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0163" y="3168386"/>
              <a:ext cx="711028" cy="437111"/>
            </a:xfrm>
            <a:prstGeom prst="rect">
              <a:avLst/>
            </a:prstGeom>
          </p:spPr>
        </p:pic>
        <p:pic>
          <p:nvPicPr>
            <p:cNvPr id="19" name="Picture 41">
              <a:extLst>
                <a:ext uri="{FF2B5EF4-FFF2-40B4-BE49-F238E27FC236}">
                  <a16:creationId xmlns:a16="http://schemas.microsoft.com/office/drawing/2014/main" xmlns="" id="{07D2F7D2-1813-4D15-82AA-DA7150090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73" t="1" r="10879" b="655"/>
            <a:stretch/>
          </p:blipFill>
          <p:spPr>
            <a:xfrm>
              <a:off x="4902532" y="2149139"/>
              <a:ext cx="582930" cy="835178"/>
            </a:xfrm>
            <a:prstGeom prst="rect">
              <a:avLst/>
            </a:prstGeom>
          </p:spPr>
        </p:pic>
        <p:cxnSp>
          <p:nvCxnSpPr>
            <p:cNvPr id="20" name="直接箭头连接符 117">
              <a:extLst>
                <a:ext uri="{FF2B5EF4-FFF2-40B4-BE49-F238E27FC236}">
                  <a16:creationId xmlns:a16="http://schemas.microsoft.com/office/drawing/2014/main" xmlns="" id="{CEAD9AB5-DACC-4CE0-9D1D-3DF918AFD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12886" y="1851891"/>
              <a:ext cx="920" cy="4500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118">
              <a:extLst>
                <a:ext uri="{FF2B5EF4-FFF2-40B4-BE49-F238E27FC236}">
                  <a16:creationId xmlns:a16="http://schemas.microsoft.com/office/drawing/2014/main" xmlns="" id="{BD334CE7-EE6D-4208-AA57-44B289944544}"/>
                </a:ext>
              </a:extLst>
            </p:cNvPr>
            <p:cNvCxnSpPr>
              <a:cxnSpLocks/>
            </p:cNvCxnSpPr>
            <p:nvPr/>
          </p:nvCxnSpPr>
          <p:spPr>
            <a:xfrm>
              <a:off x="6212886" y="2786623"/>
              <a:ext cx="0" cy="46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127">
              <a:extLst>
                <a:ext uri="{FF2B5EF4-FFF2-40B4-BE49-F238E27FC236}">
                  <a16:creationId xmlns:a16="http://schemas.microsoft.com/office/drawing/2014/main" xmlns="" id="{9C635DB9-E20A-4617-AF67-140FB9FD4DA7}"/>
                </a:ext>
              </a:extLst>
            </p:cNvPr>
            <p:cNvGrpSpPr/>
            <p:nvPr/>
          </p:nvGrpSpPr>
          <p:grpSpPr>
            <a:xfrm>
              <a:off x="4889438" y="1436152"/>
              <a:ext cx="693639" cy="510164"/>
              <a:chOff x="19059469" y="10171846"/>
              <a:chExt cx="2661143" cy="1799521"/>
            </a:xfrm>
          </p:grpSpPr>
          <p:sp>
            <p:nvSpPr>
              <p:cNvPr id="70" name="Cube 27">
                <a:extLst>
                  <a:ext uri="{FF2B5EF4-FFF2-40B4-BE49-F238E27FC236}">
                    <a16:creationId xmlns:a16="http://schemas.microsoft.com/office/drawing/2014/main" xmlns="" id="{72AB65C8-0375-450A-B940-08C3BC1477D6}"/>
                  </a:ext>
                </a:extLst>
              </p:cNvPr>
              <p:cNvSpPr/>
              <p:nvPr/>
            </p:nvSpPr>
            <p:spPr>
              <a:xfrm>
                <a:off x="19059469" y="10189162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ube 28">
                <a:extLst>
                  <a:ext uri="{FF2B5EF4-FFF2-40B4-BE49-F238E27FC236}">
                    <a16:creationId xmlns:a16="http://schemas.microsoft.com/office/drawing/2014/main" xmlns="" id="{5803AA65-A31B-4E68-8624-FCFD5879F220}"/>
                  </a:ext>
                </a:extLst>
              </p:cNvPr>
              <p:cNvSpPr/>
              <p:nvPr/>
            </p:nvSpPr>
            <p:spPr>
              <a:xfrm>
                <a:off x="19400769" y="10487784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Cube 29">
                <a:extLst>
                  <a:ext uri="{FF2B5EF4-FFF2-40B4-BE49-F238E27FC236}">
                    <a16:creationId xmlns:a16="http://schemas.microsoft.com/office/drawing/2014/main" xmlns="" id="{40CFE9B2-788A-4E7B-9811-35D07D3BA028}"/>
                  </a:ext>
                </a:extLst>
              </p:cNvPr>
              <p:cNvSpPr/>
              <p:nvPr/>
            </p:nvSpPr>
            <p:spPr>
              <a:xfrm>
                <a:off x="19753836" y="10730730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Cube 30">
                <a:extLst>
                  <a:ext uri="{FF2B5EF4-FFF2-40B4-BE49-F238E27FC236}">
                    <a16:creationId xmlns:a16="http://schemas.microsoft.com/office/drawing/2014/main" xmlns="" id="{774D0F28-654E-4166-B852-09CC740657E6}"/>
                  </a:ext>
                </a:extLst>
              </p:cNvPr>
              <p:cNvSpPr/>
              <p:nvPr/>
            </p:nvSpPr>
            <p:spPr>
              <a:xfrm>
                <a:off x="20155311" y="10928398"/>
                <a:ext cx="518607" cy="303739"/>
              </a:xfrm>
              <a:prstGeom prst="cube">
                <a:avLst>
                  <a:gd name="adj" fmla="val 2910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Cube 31">
                <a:extLst>
                  <a:ext uri="{FF2B5EF4-FFF2-40B4-BE49-F238E27FC236}">
                    <a16:creationId xmlns:a16="http://schemas.microsoft.com/office/drawing/2014/main" xmlns="" id="{32AA671F-6E45-46AE-B523-3B44591FF980}"/>
                  </a:ext>
                </a:extLst>
              </p:cNvPr>
              <p:cNvSpPr/>
              <p:nvPr/>
            </p:nvSpPr>
            <p:spPr>
              <a:xfrm>
                <a:off x="20584181" y="10719952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ube 32">
                <a:extLst>
                  <a:ext uri="{FF2B5EF4-FFF2-40B4-BE49-F238E27FC236}">
                    <a16:creationId xmlns:a16="http://schemas.microsoft.com/office/drawing/2014/main" xmlns="" id="{9D65DC91-3946-4243-9351-5003244926BD}"/>
                  </a:ext>
                </a:extLst>
              </p:cNvPr>
              <p:cNvSpPr/>
              <p:nvPr/>
            </p:nvSpPr>
            <p:spPr>
              <a:xfrm>
                <a:off x="20820116" y="10480699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ube 33">
                <a:extLst>
                  <a:ext uri="{FF2B5EF4-FFF2-40B4-BE49-F238E27FC236}">
                    <a16:creationId xmlns:a16="http://schemas.microsoft.com/office/drawing/2014/main" xmlns="" id="{47174EB2-4EB6-4A8C-8CA7-CD2FA63F306B}"/>
                  </a:ext>
                </a:extLst>
              </p:cNvPr>
              <p:cNvSpPr/>
              <p:nvPr/>
            </p:nvSpPr>
            <p:spPr>
              <a:xfrm>
                <a:off x="21026246" y="10171846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组合 9">
              <a:extLst>
                <a:ext uri="{FF2B5EF4-FFF2-40B4-BE49-F238E27FC236}">
                  <a16:creationId xmlns:a16="http://schemas.microsoft.com/office/drawing/2014/main" xmlns="" id="{B17B54CB-A862-4396-A109-0CF9B3CBEE84}"/>
                </a:ext>
              </a:extLst>
            </p:cNvPr>
            <p:cNvGrpSpPr/>
            <p:nvPr/>
          </p:nvGrpSpPr>
          <p:grpSpPr>
            <a:xfrm>
              <a:off x="3357886" y="1733884"/>
              <a:ext cx="1261798" cy="336830"/>
              <a:chOff x="1933969" y="2186523"/>
              <a:chExt cx="930892" cy="113126"/>
            </a:xfrm>
          </p:grpSpPr>
          <p:cxnSp>
            <p:nvCxnSpPr>
              <p:cNvPr id="67" name="直接箭头连接符 143">
                <a:extLst>
                  <a:ext uri="{FF2B5EF4-FFF2-40B4-BE49-F238E27FC236}">
                    <a16:creationId xmlns:a16="http://schemas.microsoft.com/office/drawing/2014/main" xmlns="" id="{C1D917A4-9BDE-41F4-90BF-10D136AAE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300" y="2186523"/>
                <a:ext cx="90650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144">
                <a:extLst>
                  <a:ext uri="{FF2B5EF4-FFF2-40B4-BE49-F238E27FC236}">
                    <a16:creationId xmlns:a16="http://schemas.microsoft.com/office/drawing/2014/main" xmlns="" id="{A4A8D7CF-4908-4B87-97DA-790F483C0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700" y="2217965"/>
                <a:ext cx="913161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5">
                <a:extLst>
                  <a:ext uri="{FF2B5EF4-FFF2-40B4-BE49-F238E27FC236}">
                    <a16:creationId xmlns:a16="http://schemas.microsoft.com/office/drawing/2014/main" xmlns="" id="{1A495C08-8624-41CC-8FF5-3C91B639EE84}"/>
                  </a:ext>
                </a:extLst>
              </p:cNvPr>
              <p:cNvSpPr txBox="1"/>
              <p:nvPr/>
            </p:nvSpPr>
            <p:spPr>
              <a:xfrm>
                <a:off x="1933969" y="2214370"/>
                <a:ext cx="915868" cy="8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 Refinement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文本框 75">
              <a:extLst>
                <a:ext uri="{FF2B5EF4-FFF2-40B4-BE49-F238E27FC236}">
                  <a16:creationId xmlns:a16="http://schemas.microsoft.com/office/drawing/2014/main" xmlns="" id="{F5348C56-9E22-4FFD-BF9D-CAC49B32EE15}"/>
                </a:ext>
              </a:extLst>
            </p:cNvPr>
            <p:cNvSpPr txBox="1"/>
            <p:nvPr/>
          </p:nvSpPr>
          <p:spPr>
            <a:xfrm>
              <a:off x="1902255" y="1607564"/>
              <a:ext cx="947222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Mid-Sagittal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直接箭头连接符 53">
              <a:extLst>
                <a:ext uri="{FF2B5EF4-FFF2-40B4-BE49-F238E27FC236}">
                  <a16:creationId xmlns:a16="http://schemas.microsoft.com/office/drawing/2014/main" xmlns="" id="{1BA982EA-9E63-4D71-A900-9DBCDB5750F4}"/>
                </a:ext>
              </a:extLst>
            </p:cNvPr>
            <p:cNvCxnSpPr>
              <a:cxnSpLocks/>
              <a:stCxn id="15" idx="3"/>
              <a:endCxn id="41" idx="1"/>
            </p:cNvCxnSpPr>
            <p:nvPr/>
          </p:nvCxnSpPr>
          <p:spPr>
            <a:xfrm flipV="1">
              <a:off x="7072334" y="2551429"/>
              <a:ext cx="27478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33">
              <a:extLst>
                <a:ext uri="{FF2B5EF4-FFF2-40B4-BE49-F238E27FC236}">
                  <a16:creationId xmlns:a16="http://schemas.microsoft.com/office/drawing/2014/main" xmlns="" id="{F75A2185-4BA0-45FD-89BB-9117148C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34156" y="1646975"/>
              <a:ext cx="269804" cy="266941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259632" y="1557710"/>
              <a:ext cx="448779" cy="444017"/>
              <a:chOff x="2303346" y="4517686"/>
              <a:chExt cx="2658268" cy="2235946"/>
            </a:xfrm>
          </p:grpSpPr>
          <p:pic>
            <p:nvPicPr>
              <p:cNvPr id="40" name="33">
                <a:extLst>
                  <a:ext uri="{FF2B5EF4-FFF2-40B4-BE49-F238E27FC236}">
                    <a16:creationId xmlns:a16="http://schemas.microsoft.com/office/drawing/2014/main" xmlns="" id="{F75A2185-4BA0-45FD-89BB-9117148C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3346" y="4517686"/>
                <a:ext cx="2658268" cy="2235946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3252084" y="454491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10105" y="468986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006870" y="50530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87030" y="52730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895229" y="526641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28548" y="57302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719444" y="5430741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71524" y="594757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385282" y="6094673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49334" y="652098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252084" y="659651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550290" y="59674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直接箭头连接符 35">
              <a:extLst>
                <a:ext uri="{FF2B5EF4-FFF2-40B4-BE49-F238E27FC236}">
                  <a16:creationId xmlns:a16="http://schemas.microsoft.com/office/drawing/2014/main" xmlns="" id="{7F6E874C-8ACB-445A-9D9D-76E2D21A723D}"/>
                </a:ext>
              </a:extLst>
            </p:cNvPr>
            <p:cNvCxnSpPr>
              <a:cxnSpLocks/>
            </p:cNvCxnSpPr>
            <p:nvPr/>
          </p:nvCxnSpPr>
          <p:spPr>
            <a:xfrm>
              <a:off x="1708411" y="1779720"/>
              <a:ext cx="2206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359192" y="4142052"/>
            <a:ext cx="745268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50" dirty="0"/>
          </a:p>
          <a:p>
            <a:r>
              <a:rPr lang="en-US" altLang="zh-CN" sz="1050" dirty="0" smtClean="0"/>
              <a:t>[1]</a:t>
            </a:r>
            <a:r>
              <a:rPr lang="zh-CN" altLang="en-US" sz="1050" dirty="0" smtClean="0"/>
              <a:t>  </a:t>
            </a:r>
            <a:r>
              <a:rPr lang="en-US" sz="1050" dirty="0" err="1" smtClean="0"/>
              <a:t>Krähenbühl</a:t>
            </a:r>
            <a:r>
              <a:rPr lang="en-US" sz="1050" dirty="0"/>
              <a:t>, Philipp, and </a:t>
            </a:r>
            <a:r>
              <a:rPr lang="en-US" sz="1050" dirty="0" err="1"/>
              <a:t>Vladlen</a:t>
            </a:r>
            <a:r>
              <a:rPr lang="en-US" sz="1050" dirty="0"/>
              <a:t> </a:t>
            </a:r>
            <a:r>
              <a:rPr lang="en-US" sz="1050" dirty="0" err="1"/>
              <a:t>Koltun</a:t>
            </a:r>
            <a:r>
              <a:rPr lang="en-US" sz="1050" dirty="0"/>
              <a:t>. "Efficient inference in fully connected </a:t>
            </a:r>
            <a:r>
              <a:rPr lang="en-US" sz="1050" dirty="0" err="1"/>
              <a:t>crfs</a:t>
            </a:r>
            <a:r>
              <a:rPr lang="en-US" sz="1050" dirty="0"/>
              <a:t> with </a:t>
            </a:r>
            <a:r>
              <a:rPr lang="en-US" sz="1050" dirty="0" err="1"/>
              <a:t>gaussian</a:t>
            </a:r>
            <a:r>
              <a:rPr lang="en-US" sz="1050" dirty="0"/>
              <a:t> edge potentials." </a:t>
            </a:r>
            <a:r>
              <a:rPr lang="en-US" altLang="zh-CN" sz="1050" i="1" dirty="0" err="1" smtClean="0"/>
              <a:t>NeurIPS</a:t>
            </a:r>
            <a:r>
              <a:rPr lang="en-US" sz="1050" dirty="0" smtClean="0"/>
              <a:t> </a:t>
            </a:r>
            <a:r>
              <a:rPr lang="en-US" sz="1050" dirty="0"/>
              <a:t>2011.</a:t>
            </a:r>
            <a:endParaRPr lang="en-US" sz="1050" dirty="0" smtClean="0"/>
          </a:p>
          <a:p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30" y="2425115"/>
            <a:ext cx="2425361" cy="432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46" y="2852918"/>
            <a:ext cx="3334252" cy="5347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66" y="3383412"/>
            <a:ext cx="4201207" cy="6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Slice-propagated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segmentation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259632" y="1347614"/>
            <a:ext cx="6827558" cy="2819376"/>
            <a:chOff x="1128818" y="1346862"/>
            <a:chExt cx="5037032" cy="1768308"/>
          </a:xfrm>
        </p:grpSpPr>
        <p:cxnSp>
          <p:nvCxnSpPr>
            <p:cNvPr id="6" name="直接箭头连接符 67">
              <a:extLst>
                <a:ext uri="{FF2B5EF4-FFF2-40B4-BE49-F238E27FC236}">
                  <a16:creationId xmlns:a16="http://schemas.microsoft.com/office/drawing/2014/main" xmlns="" id="{10358074-C8B0-4C7F-8139-E62702C4C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0899" y="2288622"/>
              <a:ext cx="1113" cy="206940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12">
              <a:extLst>
                <a:ext uri="{FF2B5EF4-FFF2-40B4-BE49-F238E27FC236}">
                  <a16:creationId xmlns:a16="http://schemas.microsoft.com/office/drawing/2014/main" xmlns="" id="{CFACFF9F-9AC3-4E07-9086-8E2D9211B6C5}"/>
                </a:ext>
              </a:extLst>
            </p:cNvPr>
            <p:cNvCxnSpPr>
              <a:cxnSpLocks/>
            </p:cNvCxnSpPr>
            <p:nvPr/>
          </p:nvCxnSpPr>
          <p:spPr>
            <a:xfrm>
              <a:off x="2340549" y="1785528"/>
              <a:ext cx="0" cy="18304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3">
              <a:extLst>
                <a:ext uri="{FF2B5EF4-FFF2-40B4-BE49-F238E27FC236}">
                  <a16:creationId xmlns:a16="http://schemas.microsoft.com/office/drawing/2014/main" xmlns="" id="{C564D27F-2C0E-49F2-9ADB-8C1924858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2283" y="2843759"/>
              <a:ext cx="1" cy="151568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8">
              <a:extLst>
                <a:ext uri="{FF2B5EF4-FFF2-40B4-BE49-F238E27FC236}">
                  <a16:creationId xmlns:a16="http://schemas.microsoft.com/office/drawing/2014/main" xmlns="" id="{331B6FBA-F3C8-48F8-A862-BC8E25C5CB39}"/>
                </a:ext>
              </a:extLst>
            </p:cNvPr>
            <p:cNvSpPr txBox="1"/>
            <p:nvPr/>
          </p:nvSpPr>
          <p:spPr>
            <a:xfrm>
              <a:off x="2168970" y="2960741"/>
              <a:ext cx="602910" cy="15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  <a:endParaRPr lang="zh-CN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36">
              <a:extLst>
                <a:ext uri="{FF2B5EF4-FFF2-40B4-BE49-F238E27FC236}">
                  <a16:creationId xmlns:a16="http://schemas.microsoft.com/office/drawing/2014/main" xmlns="" id="{196BDC89-176C-439F-9DEF-19BC1D88ABCD}"/>
                </a:ext>
              </a:extLst>
            </p:cNvPr>
            <p:cNvSpPr txBox="1"/>
            <p:nvPr/>
          </p:nvSpPr>
          <p:spPr>
            <a:xfrm>
              <a:off x="1273543" y="1767583"/>
              <a:ext cx="1096712" cy="15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Expand training data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4C2FFEB6-3EC5-434C-ABB7-E6F7C91CFA65}"/>
                </a:ext>
              </a:extLst>
            </p:cNvPr>
            <p:cNvSpPr/>
            <p:nvPr/>
          </p:nvSpPr>
          <p:spPr>
            <a:xfrm>
              <a:off x="5619860" y="1654218"/>
              <a:ext cx="545990" cy="895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Output mask</a:t>
              </a:r>
              <a:endPara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矩形 86">
              <a:extLst>
                <a:ext uri="{FF2B5EF4-FFF2-40B4-BE49-F238E27FC236}">
                  <a16:creationId xmlns:a16="http://schemas.microsoft.com/office/drawing/2014/main" xmlns="" id="{1AA96A8F-1D61-4F88-8CB3-2D6D07A7297D}"/>
                </a:ext>
              </a:extLst>
            </p:cNvPr>
            <p:cNvSpPr/>
            <p:nvPr/>
          </p:nvSpPr>
          <p:spPr>
            <a:xfrm>
              <a:off x="1622687" y="1968576"/>
              <a:ext cx="1054724" cy="335298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95">
              <a:extLst>
                <a:ext uri="{FF2B5EF4-FFF2-40B4-BE49-F238E27FC236}">
                  <a16:creationId xmlns:a16="http://schemas.microsoft.com/office/drawing/2014/main" xmlns="" id="{67BE87B6-3805-46FC-B0F6-8277F47C4797}"/>
                </a:ext>
              </a:extLst>
            </p:cNvPr>
            <p:cNvSpPr/>
            <p:nvPr/>
          </p:nvSpPr>
          <p:spPr>
            <a:xfrm>
              <a:off x="1622687" y="1450228"/>
              <a:ext cx="1054724" cy="335299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1">
              <a:extLst>
                <a:ext uri="{FF2B5EF4-FFF2-40B4-BE49-F238E27FC236}">
                  <a16:creationId xmlns:a16="http://schemas.microsoft.com/office/drawing/2014/main" xmlns="" id="{EDC7EFCC-C82F-482E-973E-D06E457F480B}"/>
                </a:ext>
              </a:extLst>
            </p:cNvPr>
            <p:cNvSpPr/>
            <p:nvPr/>
          </p:nvSpPr>
          <p:spPr>
            <a:xfrm>
              <a:off x="3606696" y="1346862"/>
              <a:ext cx="1810444" cy="1510063"/>
            </a:xfrm>
            <a:prstGeom prst="rect">
              <a:avLst/>
            </a:prstGeom>
            <a:solidFill>
              <a:schemeClr val="bg1"/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: 圆角 6">
              <a:extLst>
                <a:ext uri="{FF2B5EF4-FFF2-40B4-BE49-F238E27FC236}">
                  <a16:creationId xmlns:a16="http://schemas.microsoft.com/office/drawing/2014/main" xmlns="" id="{DE69E1E6-5EC4-49C7-BA47-CC760C0D4BCF}"/>
                </a:ext>
              </a:extLst>
            </p:cNvPr>
            <p:cNvSpPr/>
            <p:nvPr/>
          </p:nvSpPr>
          <p:spPr>
            <a:xfrm>
              <a:off x="4307488" y="1414164"/>
              <a:ext cx="962287" cy="25760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Segmentation</a:t>
              </a:r>
              <a:r>
                <a:rPr lang="zh-CN" alt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: 圆角 7">
              <a:extLst>
                <a:ext uri="{FF2B5EF4-FFF2-40B4-BE49-F238E27FC236}">
                  <a16:creationId xmlns:a16="http://schemas.microsoft.com/office/drawing/2014/main" xmlns="" id="{A916199B-0987-463B-92A0-4727DF63DC9B}"/>
                </a:ext>
              </a:extLst>
            </p:cNvPr>
            <p:cNvSpPr/>
            <p:nvPr/>
          </p:nvSpPr>
          <p:spPr>
            <a:xfrm>
              <a:off x="4184848" y="1976887"/>
              <a:ext cx="1255428" cy="26154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Confident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Prediction</a:t>
              </a:r>
              <a:r>
                <a:rPr lang="zh-CN" altLang="en-US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 </a:t>
              </a:r>
              <a:r>
                <a:rPr lang="en-US" altLang="zh-CN" sz="10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Selection</a:t>
              </a:r>
            </a:p>
          </p:txBody>
        </p:sp>
        <p:sp>
          <p:nvSpPr>
            <p:cNvPr id="17" name="矩形: 圆角 8">
              <a:extLst>
                <a:ext uri="{FF2B5EF4-FFF2-40B4-BE49-F238E27FC236}">
                  <a16:creationId xmlns:a16="http://schemas.microsoft.com/office/drawing/2014/main" xmlns="" id="{140DEB18-CA64-43B6-9311-A97AE8F5A677}"/>
                </a:ext>
              </a:extLst>
            </p:cNvPr>
            <p:cNvSpPr/>
            <p:nvPr/>
          </p:nvSpPr>
          <p:spPr>
            <a:xfrm>
              <a:off x="4172671" y="2502237"/>
              <a:ext cx="1220821" cy="2822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CRF</a:t>
              </a:r>
              <a:endParaRPr lang="en-US" altLang="zh-CN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36">
              <a:extLst>
                <a:ext uri="{FF2B5EF4-FFF2-40B4-BE49-F238E27FC236}">
                  <a16:creationId xmlns:a16="http://schemas.microsoft.com/office/drawing/2014/main" xmlns="" id="{D8D6A1C7-186C-4E61-94BE-6EBFAC448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55" y="2488847"/>
              <a:ext cx="524561" cy="274155"/>
            </a:xfrm>
            <a:prstGeom prst="rect">
              <a:avLst/>
            </a:prstGeom>
          </p:spPr>
        </p:pic>
        <p:pic>
          <p:nvPicPr>
            <p:cNvPr id="19" name="Picture 41">
              <a:extLst>
                <a:ext uri="{FF2B5EF4-FFF2-40B4-BE49-F238E27FC236}">
                  <a16:creationId xmlns:a16="http://schemas.microsoft.com/office/drawing/2014/main" xmlns="" id="{07D2F7D2-1813-4D15-82AA-DA71500909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73" t="1" r="10879" b="655"/>
            <a:stretch/>
          </p:blipFill>
          <p:spPr>
            <a:xfrm>
              <a:off x="3816368" y="1849577"/>
              <a:ext cx="430057" cy="523822"/>
            </a:xfrm>
            <a:prstGeom prst="rect">
              <a:avLst/>
            </a:prstGeom>
          </p:spPr>
        </p:pic>
        <p:cxnSp>
          <p:nvCxnSpPr>
            <p:cNvPr id="20" name="直接箭头连接符 117">
              <a:extLst>
                <a:ext uri="{FF2B5EF4-FFF2-40B4-BE49-F238E27FC236}">
                  <a16:creationId xmlns:a16="http://schemas.microsoft.com/office/drawing/2014/main" xmlns="" id="{CEAD9AB5-DACC-4CE0-9D1D-3DF918AFD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83082" y="1663144"/>
              <a:ext cx="679" cy="2822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118">
              <a:extLst>
                <a:ext uri="{FF2B5EF4-FFF2-40B4-BE49-F238E27FC236}">
                  <a16:creationId xmlns:a16="http://schemas.microsoft.com/office/drawing/2014/main" xmlns="" id="{BD334CE7-EE6D-4208-AA57-44B289944544}"/>
                </a:ext>
              </a:extLst>
            </p:cNvPr>
            <p:cNvCxnSpPr>
              <a:cxnSpLocks/>
            </p:cNvCxnSpPr>
            <p:nvPr/>
          </p:nvCxnSpPr>
          <p:spPr>
            <a:xfrm>
              <a:off x="4783082" y="2249406"/>
              <a:ext cx="0" cy="2888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组合 127">
              <a:extLst>
                <a:ext uri="{FF2B5EF4-FFF2-40B4-BE49-F238E27FC236}">
                  <a16:creationId xmlns:a16="http://schemas.microsoft.com/office/drawing/2014/main" xmlns="" id="{9C635DB9-E20A-4617-AF67-140FB9FD4DA7}"/>
                </a:ext>
              </a:extLst>
            </p:cNvPr>
            <p:cNvGrpSpPr/>
            <p:nvPr/>
          </p:nvGrpSpPr>
          <p:grpSpPr>
            <a:xfrm>
              <a:off x="3806708" y="1402393"/>
              <a:ext cx="511732" cy="319974"/>
              <a:chOff x="19059469" y="10171846"/>
              <a:chExt cx="2661143" cy="1799521"/>
            </a:xfrm>
          </p:grpSpPr>
          <p:sp>
            <p:nvSpPr>
              <p:cNvPr id="70" name="Cube 27">
                <a:extLst>
                  <a:ext uri="{FF2B5EF4-FFF2-40B4-BE49-F238E27FC236}">
                    <a16:creationId xmlns:a16="http://schemas.microsoft.com/office/drawing/2014/main" xmlns="" id="{72AB65C8-0375-450A-B940-08C3BC1477D6}"/>
                  </a:ext>
                </a:extLst>
              </p:cNvPr>
              <p:cNvSpPr/>
              <p:nvPr/>
            </p:nvSpPr>
            <p:spPr>
              <a:xfrm>
                <a:off x="19059469" y="10189162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Cube 28">
                <a:extLst>
                  <a:ext uri="{FF2B5EF4-FFF2-40B4-BE49-F238E27FC236}">
                    <a16:creationId xmlns:a16="http://schemas.microsoft.com/office/drawing/2014/main" xmlns="" id="{5803AA65-A31B-4E68-8624-FCFD5879F220}"/>
                  </a:ext>
                </a:extLst>
              </p:cNvPr>
              <p:cNvSpPr/>
              <p:nvPr/>
            </p:nvSpPr>
            <p:spPr>
              <a:xfrm>
                <a:off x="19400769" y="10487784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Cube 29">
                <a:extLst>
                  <a:ext uri="{FF2B5EF4-FFF2-40B4-BE49-F238E27FC236}">
                    <a16:creationId xmlns:a16="http://schemas.microsoft.com/office/drawing/2014/main" xmlns="" id="{40CFE9B2-788A-4E7B-9811-35D07D3BA028}"/>
                  </a:ext>
                </a:extLst>
              </p:cNvPr>
              <p:cNvSpPr/>
              <p:nvPr/>
            </p:nvSpPr>
            <p:spPr>
              <a:xfrm>
                <a:off x="19753836" y="10730730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Cube 30">
                <a:extLst>
                  <a:ext uri="{FF2B5EF4-FFF2-40B4-BE49-F238E27FC236}">
                    <a16:creationId xmlns:a16="http://schemas.microsoft.com/office/drawing/2014/main" xmlns="" id="{774D0F28-654E-4166-B852-09CC740657E6}"/>
                  </a:ext>
                </a:extLst>
              </p:cNvPr>
              <p:cNvSpPr/>
              <p:nvPr/>
            </p:nvSpPr>
            <p:spPr>
              <a:xfrm>
                <a:off x="20155311" y="10928398"/>
                <a:ext cx="518607" cy="303739"/>
              </a:xfrm>
              <a:prstGeom prst="cube">
                <a:avLst>
                  <a:gd name="adj" fmla="val 2910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Cube 31">
                <a:extLst>
                  <a:ext uri="{FF2B5EF4-FFF2-40B4-BE49-F238E27FC236}">
                    <a16:creationId xmlns:a16="http://schemas.microsoft.com/office/drawing/2014/main" xmlns="" id="{32AA671F-6E45-46AE-B523-3B44591FF980}"/>
                  </a:ext>
                </a:extLst>
              </p:cNvPr>
              <p:cNvSpPr/>
              <p:nvPr/>
            </p:nvSpPr>
            <p:spPr>
              <a:xfrm>
                <a:off x="20584181" y="10719952"/>
                <a:ext cx="518607" cy="699087"/>
              </a:xfrm>
              <a:prstGeom prst="cube">
                <a:avLst>
                  <a:gd name="adj" fmla="val 42638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Cube 32">
                <a:extLst>
                  <a:ext uri="{FF2B5EF4-FFF2-40B4-BE49-F238E27FC236}">
                    <a16:creationId xmlns:a16="http://schemas.microsoft.com/office/drawing/2014/main" xmlns="" id="{9D65DC91-3946-4243-9351-5003244926BD}"/>
                  </a:ext>
                </a:extLst>
              </p:cNvPr>
              <p:cNvSpPr/>
              <p:nvPr/>
            </p:nvSpPr>
            <p:spPr>
              <a:xfrm>
                <a:off x="20820116" y="10480699"/>
                <a:ext cx="518607" cy="1184980"/>
              </a:xfrm>
              <a:prstGeom prst="cube">
                <a:avLst>
                  <a:gd name="adj" fmla="val 62922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Cube 33">
                <a:extLst>
                  <a:ext uri="{FF2B5EF4-FFF2-40B4-BE49-F238E27FC236}">
                    <a16:creationId xmlns:a16="http://schemas.microsoft.com/office/drawing/2014/main" xmlns="" id="{47174EB2-4EB6-4A8C-8CA7-CD2FA63F306B}"/>
                  </a:ext>
                </a:extLst>
              </p:cNvPr>
              <p:cNvSpPr/>
              <p:nvPr/>
            </p:nvSpPr>
            <p:spPr>
              <a:xfrm>
                <a:off x="21026246" y="10171846"/>
                <a:ext cx="694366" cy="1782205"/>
              </a:xfrm>
              <a:prstGeom prst="cube">
                <a:avLst>
                  <a:gd name="adj" fmla="val 80085"/>
                </a:avLst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文本框 138">
              <a:extLst>
                <a:ext uri="{FF2B5EF4-FFF2-40B4-BE49-F238E27FC236}">
                  <a16:creationId xmlns:a16="http://schemas.microsoft.com/office/drawing/2014/main" xmlns="" id="{ED1CFE3C-9149-4EEE-9CBD-79C9A5FB96AA}"/>
                </a:ext>
              </a:extLst>
            </p:cNvPr>
            <p:cNvSpPr txBox="1"/>
            <p:nvPr/>
          </p:nvSpPr>
          <p:spPr>
            <a:xfrm>
              <a:off x="1280768" y="2302948"/>
              <a:ext cx="1096712" cy="15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Expand training data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组合 9">
              <a:extLst>
                <a:ext uri="{FF2B5EF4-FFF2-40B4-BE49-F238E27FC236}">
                  <a16:creationId xmlns:a16="http://schemas.microsoft.com/office/drawing/2014/main" xmlns="" id="{B17B54CB-A862-4396-A109-0CF9B3CBEE84}"/>
                </a:ext>
              </a:extLst>
            </p:cNvPr>
            <p:cNvGrpSpPr/>
            <p:nvPr/>
          </p:nvGrpSpPr>
          <p:grpSpPr>
            <a:xfrm>
              <a:off x="2676805" y="1589130"/>
              <a:ext cx="930892" cy="211259"/>
              <a:chOff x="1933969" y="2186523"/>
              <a:chExt cx="930892" cy="113126"/>
            </a:xfrm>
          </p:grpSpPr>
          <p:cxnSp>
            <p:nvCxnSpPr>
              <p:cNvPr id="67" name="直接箭头连接符 143">
                <a:extLst>
                  <a:ext uri="{FF2B5EF4-FFF2-40B4-BE49-F238E27FC236}">
                    <a16:creationId xmlns:a16="http://schemas.microsoft.com/office/drawing/2014/main" xmlns="" id="{C1D917A4-9BDE-41F4-90BF-10D136AAEB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300" y="2186523"/>
                <a:ext cx="906509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箭头连接符 144">
                <a:extLst>
                  <a:ext uri="{FF2B5EF4-FFF2-40B4-BE49-F238E27FC236}">
                    <a16:creationId xmlns:a16="http://schemas.microsoft.com/office/drawing/2014/main" xmlns="" id="{A4A8D7CF-4908-4B87-97DA-790F483C0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700" y="2217965"/>
                <a:ext cx="913161" cy="0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5">
                <a:extLst>
                  <a:ext uri="{FF2B5EF4-FFF2-40B4-BE49-F238E27FC236}">
                    <a16:creationId xmlns:a16="http://schemas.microsoft.com/office/drawing/2014/main" xmlns="" id="{1A495C08-8624-41CC-8FF5-3C91B639EE84}"/>
                  </a:ext>
                </a:extLst>
              </p:cNvPr>
              <p:cNvSpPr txBox="1"/>
              <p:nvPr/>
            </p:nvSpPr>
            <p:spPr>
              <a:xfrm>
                <a:off x="1933969" y="2214370"/>
                <a:ext cx="915868" cy="8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 Refinement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矩形 20">
              <a:extLst>
                <a:ext uri="{FF2B5EF4-FFF2-40B4-BE49-F238E27FC236}">
                  <a16:creationId xmlns:a16="http://schemas.microsoft.com/office/drawing/2014/main" xmlns="" id="{3F198512-7FE9-49E1-AD81-38824B901963}"/>
                </a:ext>
              </a:extLst>
            </p:cNvPr>
            <p:cNvSpPr/>
            <p:nvPr/>
          </p:nvSpPr>
          <p:spPr>
            <a:xfrm>
              <a:off x="1617415" y="2511263"/>
              <a:ext cx="1054724" cy="337031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组合 43">
              <a:extLst>
                <a:ext uri="{FF2B5EF4-FFF2-40B4-BE49-F238E27FC236}">
                  <a16:creationId xmlns:a16="http://schemas.microsoft.com/office/drawing/2014/main" xmlns="" id="{FB4808EA-D80A-478F-BD68-940E6C8F4629}"/>
                </a:ext>
              </a:extLst>
            </p:cNvPr>
            <p:cNvGrpSpPr/>
            <p:nvPr/>
          </p:nvGrpSpPr>
          <p:grpSpPr>
            <a:xfrm>
              <a:off x="2195868" y="2531979"/>
              <a:ext cx="374728" cy="290794"/>
              <a:chOff x="850094" y="1703324"/>
              <a:chExt cx="1310550" cy="1017004"/>
            </a:xfrm>
          </p:grpSpPr>
          <p:pic>
            <p:nvPicPr>
              <p:cNvPr id="62" name="1">
                <a:extLst>
                  <a:ext uri="{FF2B5EF4-FFF2-40B4-BE49-F238E27FC236}">
                    <a16:creationId xmlns:a16="http://schemas.microsoft.com/office/drawing/2014/main" xmlns="" id="{A9D35C63-0888-4339-A72A-911EDE4E2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alphaModFix amt="85000"/>
              </a:blip>
              <a:stretch>
                <a:fillRect/>
              </a:stretch>
            </p:blipFill>
            <p:spPr>
              <a:xfrm>
                <a:off x="850094" y="1703324"/>
                <a:ext cx="693581" cy="589203"/>
              </a:xfrm>
              <a:prstGeom prst="rect">
                <a:avLst/>
              </a:prstGeom>
            </p:spPr>
          </p:pic>
          <p:pic>
            <p:nvPicPr>
              <p:cNvPr id="63" name="2">
                <a:extLst>
                  <a:ext uri="{FF2B5EF4-FFF2-40B4-BE49-F238E27FC236}">
                    <a16:creationId xmlns:a16="http://schemas.microsoft.com/office/drawing/2014/main" xmlns="" id="{45C66262-3B7A-45AD-ABB7-CE236351F5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85000"/>
              </a:blip>
              <a:stretch>
                <a:fillRect/>
              </a:stretch>
            </p:blipFill>
            <p:spPr>
              <a:xfrm>
                <a:off x="998879" y="1811591"/>
                <a:ext cx="700659" cy="589203"/>
              </a:xfrm>
              <a:prstGeom prst="rect">
                <a:avLst/>
              </a:prstGeom>
            </p:spPr>
          </p:pic>
          <p:pic>
            <p:nvPicPr>
              <p:cNvPr id="64" name="33">
                <a:extLst>
                  <a:ext uri="{FF2B5EF4-FFF2-40B4-BE49-F238E27FC236}">
                    <a16:creationId xmlns:a16="http://schemas.microsoft.com/office/drawing/2014/main" xmlns="" id="{6C3A3622-8BFA-4C4F-8EAB-FB1ABDFF9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2768" y="1918256"/>
                <a:ext cx="696137" cy="585541"/>
              </a:xfrm>
              <a:prstGeom prst="rect">
                <a:avLst/>
              </a:prstGeom>
            </p:spPr>
          </p:pic>
          <p:pic>
            <p:nvPicPr>
              <p:cNvPr id="65" name="4">
                <a:extLst>
                  <a:ext uri="{FF2B5EF4-FFF2-40B4-BE49-F238E27FC236}">
                    <a16:creationId xmlns:a16="http://schemas.microsoft.com/office/drawing/2014/main" xmlns="" id="{6257F7AC-83D7-479C-8DF2-2030926BD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 amt="85000"/>
              </a:blip>
              <a:stretch>
                <a:fillRect/>
              </a:stretch>
            </p:blipFill>
            <p:spPr>
              <a:xfrm>
                <a:off x="1304118" y="2022861"/>
                <a:ext cx="700660" cy="589203"/>
              </a:xfrm>
              <a:prstGeom prst="rect">
                <a:avLst/>
              </a:prstGeom>
            </p:spPr>
          </p:pic>
          <p:pic>
            <p:nvPicPr>
              <p:cNvPr id="66" name="5">
                <a:extLst>
                  <a:ext uri="{FF2B5EF4-FFF2-40B4-BE49-F238E27FC236}">
                    <a16:creationId xmlns:a16="http://schemas.microsoft.com/office/drawing/2014/main" xmlns="" id="{B739C914-54C6-4D5B-A01F-0381BA90C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85000"/>
              </a:blip>
              <a:stretch>
                <a:fillRect/>
              </a:stretch>
            </p:blipFill>
            <p:spPr>
              <a:xfrm>
                <a:off x="1459984" y="2131125"/>
                <a:ext cx="700660" cy="589203"/>
              </a:xfrm>
              <a:prstGeom prst="rect">
                <a:avLst/>
              </a:prstGeom>
            </p:spPr>
          </p:pic>
        </p:grpSp>
        <p:sp>
          <p:nvSpPr>
            <p:cNvPr id="27" name="文本框 49">
              <a:extLst>
                <a:ext uri="{FF2B5EF4-FFF2-40B4-BE49-F238E27FC236}">
                  <a16:creationId xmlns:a16="http://schemas.microsoft.com/office/drawing/2014/main" xmlns="" id="{F4EDF55F-6040-44E0-BD65-FA2DD6A7B6BB}"/>
                </a:ext>
              </a:extLst>
            </p:cNvPr>
            <p:cNvSpPr txBox="1"/>
            <p:nvPr/>
          </p:nvSpPr>
          <p:spPr>
            <a:xfrm>
              <a:off x="1474159" y="2509888"/>
              <a:ext cx="890617" cy="26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5-Slice</a:t>
              </a:r>
              <a:r>
                <a:rPr lang="zh-CN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Propagated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文本框 74">
              <a:extLst>
                <a:ext uri="{FF2B5EF4-FFF2-40B4-BE49-F238E27FC236}">
                  <a16:creationId xmlns:a16="http://schemas.microsoft.com/office/drawing/2014/main" xmlns="" id="{18A669FC-203D-40E7-BF34-E5081CA7BB1C}"/>
                </a:ext>
              </a:extLst>
            </p:cNvPr>
            <p:cNvSpPr txBox="1"/>
            <p:nvPr/>
          </p:nvSpPr>
          <p:spPr>
            <a:xfrm>
              <a:off x="1540372" y="1967769"/>
              <a:ext cx="777092" cy="260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3-Slice</a:t>
              </a:r>
              <a:r>
                <a:rPr lang="zh-CN" altLang="en-US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ropagated</a:t>
              </a:r>
              <a:endParaRPr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文本框 75">
              <a:extLst>
                <a:ext uri="{FF2B5EF4-FFF2-40B4-BE49-F238E27FC236}">
                  <a16:creationId xmlns:a16="http://schemas.microsoft.com/office/drawing/2014/main" xmlns="" id="{F5348C56-9E22-4FFD-BF9D-CAC49B32EE15}"/>
                </a:ext>
              </a:extLst>
            </p:cNvPr>
            <p:cNvSpPr txBox="1"/>
            <p:nvPr/>
          </p:nvSpPr>
          <p:spPr>
            <a:xfrm>
              <a:off x="1602913" y="1509902"/>
              <a:ext cx="698813" cy="164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Mid-Sagittal</a:t>
              </a:r>
              <a:endParaRPr lang="zh-CN" alt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连接符: 肘形 23">
              <a:extLst>
                <a:ext uri="{FF2B5EF4-FFF2-40B4-BE49-F238E27FC236}">
                  <a16:creationId xmlns:a16="http://schemas.microsoft.com/office/drawing/2014/main" xmlns="" id="{146CB3EC-53D2-4DCB-B2E0-8CA047C967EC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rot="5400000" flipH="1">
              <a:off x="3551099" y="207813"/>
              <a:ext cx="413343" cy="4270168"/>
            </a:xfrm>
            <a:prstGeom prst="bentConnector4">
              <a:avLst>
                <a:gd name="adj1" fmla="val -147480"/>
                <a:gd name="adj2" fmla="val 110508"/>
              </a:avLst>
            </a:prstGeom>
            <a:ln w="63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5">
              <a:extLst>
                <a:ext uri="{FF2B5EF4-FFF2-40B4-BE49-F238E27FC236}">
                  <a16:creationId xmlns:a16="http://schemas.microsoft.com/office/drawing/2014/main" xmlns="" id="{7F6E874C-8ACB-445A-9D9D-76E2D21A723D}"/>
                </a:ext>
              </a:extLst>
            </p:cNvPr>
            <p:cNvCxnSpPr>
              <a:cxnSpLocks/>
            </p:cNvCxnSpPr>
            <p:nvPr/>
          </p:nvCxnSpPr>
          <p:spPr>
            <a:xfrm>
              <a:off x="1175114" y="2654301"/>
              <a:ext cx="4423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53">
              <a:extLst>
                <a:ext uri="{FF2B5EF4-FFF2-40B4-BE49-F238E27FC236}">
                  <a16:creationId xmlns:a16="http://schemas.microsoft.com/office/drawing/2014/main" xmlns="" id="{1BA982EA-9E63-4D71-A900-9DBCDB5750F4}"/>
                </a:ext>
              </a:extLst>
            </p:cNvPr>
            <p:cNvCxnSpPr>
              <a:cxnSpLocks/>
              <a:stCxn id="15" idx="3"/>
              <a:endCxn id="41" idx="1"/>
            </p:cNvCxnSpPr>
            <p:nvPr/>
          </p:nvCxnSpPr>
          <p:spPr>
            <a:xfrm flipV="1">
              <a:off x="5417140" y="2101893"/>
              <a:ext cx="202720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08">
              <a:extLst>
                <a:ext uri="{FF2B5EF4-FFF2-40B4-BE49-F238E27FC236}">
                  <a16:creationId xmlns:a16="http://schemas.microsoft.com/office/drawing/2014/main" xmlns="" id="{CDDB7F9A-61F5-4647-A491-9649201A7AA8}"/>
                </a:ext>
              </a:extLst>
            </p:cNvPr>
            <p:cNvGrpSpPr/>
            <p:nvPr/>
          </p:nvGrpSpPr>
          <p:grpSpPr>
            <a:xfrm>
              <a:off x="2248993" y="2020248"/>
              <a:ext cx="287619" cy="228881"/>
              <a:chOff x="998879" y="1811591"/>
              <a:chExt cx="1005899" cy="800473"/>
            </a:xfrm>
          </p:grpSpPr>
          <p:pic>
            <p:nvPicPr>
              <p:cNvPr id="59" name="2">
                <a:extLst>
                  <a:ext uri="{FF2B5EF4-FFF2-40B4-BE49-F238E27FC236}">
                    <a16:creationId xmlns:a16="http://schemas.microsoft.com/office/drawing/2014/main" xmlns="" id="{B1A053C3-0B8A-49AF-B4FB-2EDB19ADA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85000"/>
              </a:blip>
              <a:stretch>
                <a:fillRect/>
              </a:stretch>
            </p:blipFill>
            <p:spPr>
              <a:xfrm>
                <a:off x="998879" y="1811591"/>
                <a:ext cx="700659" cy="589203"/>
              </a:xfrm>
              <a:prstGeom prst="rect">
                <a:avLst/>
              </a:prstGeom>
            </p:spPr>
          </p:pic>
          <p:pic>
            <p:nvPicPr>
              <p:cNvPr id="60" name="33">
                <a:extLst>
                  <a:ext uri="{FF2B5EF4-FFF2-40B4-BE49-F238E27FC236}">
                    <a16:creationId xmlns:a16="http://schemas.microsoft.com/office/drawing/2014/main" xmlns="" id="{78ECC828-A30A-40BB-9375-E3AF58D0C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2768" y="1918256"/>
                <a:ext cx="696137" cy="585541"/>
              </a:xfrm>
              <a:prstGeom prst="rect">
                <a:avLst/>
              </a:prstGeom>
            </p:spPr>
          </p:pic>
          <p:pic>
            <p:nvPicPr>
              <p:cNvPr id="61" name="4">
                <a:extLst>
                  <a:ext uri="{FF2B5EF4-FFF2-40B4-BE49-F238E27FC236}">
                    <a16:creationId xmlns:a16="http://schemas.microsoft.com/office/drawing/2014/main" xmlns="" id="{95C06344-A4BC-447B-890C-C912C39764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 amt="85000"/>
              </a:blip>
              <a:stretch>
                <a:fillRect/>
              </a:stretch>
            </p:blipFill>
            <p:spPr>
              <a:xfrm>
                <a:off x="1304118" y="2022861"/>
                <a:ext cx="700660" cy="589203"/>
              </a:xfrm>
              <a:prstGeom prst="rect">
                <a:avLst/>
              </a:prstGeom>
            </p:spPr>
          </p:pic>
        </p:grpSp>
        <p:pic>
          <p:nvPicPr>
            <p:cNvPr id="34" name="33">
              <a:extLst>
                <a:ext uri="{FF2B5EF4-FFF2-40B4-BE49-F238E27FC236}">
                  <a16:creationId xmlns:a16="http://schemas.microsoft.com/office/drawing/2014/main" xmlns="" id="{F75A2185-4BA0-45FD-89BB-9117148CA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90423" y="1534621"/>
              <a:ext cx="199048" cy="167425"/>
            </a:xfrm>
            <a:prstGeom prst="rect">
              <a:avLst/>
            </a:prstGeom>
          </p:spPr>
        </p:pic>
        <p:grpSp>
          <p:nvGrpSpPr>
            <p:cNvPr id="35" name="组合 125">
              <a:extLst>
                <a:ext uri="{FF2B5EF4-FFF2-40B4-BE49-F238E27FC236}">
                  <a16:creationId xmlns:a16="http://schemas.microsoft.com/office/drawing/2014/main" xmlns="" id="{888F94DF-6656-49B4-A2B2-3D7DD8D9289A}"/>
                </a:ext>
              </a:extLst>
            </p:cNvPr>
            <p:cNvGrpSpPr/>
            <p:nvPr/>
          </p:nvGrpSpPr>
          <p:grpSpPr>
            <a:xfrm>
              <a:off x="2667583" y="2111495"/>
              <a:ext cx="926137" cy="188758"/>
              <a:chOff x="1938724" y="2186523"/>
              <a:chExt cx="926137" cy="101077"/>
            </a:xfrm>
          </p:grpSpPr>
          <p:cxnSp>
            <p:nvCxnSpPr>
              <p:cNvPr id="56" name="直接箭头连接符 126">
                <a:extLst>
                  <a:ext uri="{FF2B5EF4-FFF2-40B4-BE49-F238E27FC236}">
                    <a16:creationId xmlns:a16="http://schemas.microsoft.com/office/drawing/2014/main" xmlns="" id="{2C2F210B-1D46-4DB6-9B25-53A6C484CD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300" y="2186523"/>
                <a:ext cx="906509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135">
                <a:extLst>
                  <a:ext uri="{FF2B5EF4-FFF2-40B4-BE49-F238E27FC236}">
                    <a16:creationId xmlns:a16="http://schemas.microsoft.com/office/drawing/2014/main" xmlns="" id="{890C40FA-5400-4B33-BC0A-24A212FFD0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700" y="2217965"/>
                <a:ext cx="913161" cy="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文本框 136">
                <a:extLst>
                  <a:ext uri="{FF2B5EF4-FFF2-40B4-BE49-F238E27FC236}">
                    <a16:creationId xmlns:a16="http://schemas.microsoft.com/office/drawing/2014/main" xmlns="" id="{E1BA9BCB-077C-4BD3-827F-C954083C73CD}"/>
                  </a:ext>
                </a:extLst>
              </p:cNvPr>
              <p:cNvSpPr txBox="1"/>
              <p:nvPr/>
            </p:nvSpPr>
            <p:spPr>
              <a:xfrm>
                <a:off x="1938724" y="2204906"/>
                <a:ext cx="915868" cy="8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 Refinement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组合 137">
              <a:extLst>
                <a:ext uri="{FF2B5EF4-FFF2-40B4-BE49-F238E27FC236}">
                  <a16:creationId xmlns:a16="http://schemas.microsoft.com/office/drawing/2014/main" xmlns="" id="{5E99D2FB-826C-4F9F-A0FB-E51707155D65}"/>
                </a:ext>
              </a:extLst>
            </p:cNvPr>
            <p:cNvGrpSpPr/>
            <p:nvPr/>
          </p:nvGrpSpPr>
          <p:grpSpPr>
            <a:xfrm>
              <a:off x="2656396" y="2653255"/>
              <a:ext cx="942227" cy="216137"/>
              <a:chOff x="1922634" y="2186523"/>
              <a:chExt cx="942227" cy="115738"/>
            </a:xfrm>
          </p:grpSpPr>
          <p:cxnSp>
            <p:nvCxnSpPr>
              <p:cNvPr id="53" name="直接箭头连接符 140">
                <a:extLst>
                  <a:ext uri="{FF2B5EF4-FFF2-40B4-BE49-F238E27FC236}">
                    <a16:creationId xmlns:a16="http://schemas.microsoft.com/office/drawing/2014/main" xmlns="" id="{1C11277B-D123-4634-8F38-448B8B710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9300" y="2186523"/>
                <a:ext cx="906509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箭头连接符 147">
                <a:extLst>
                  <a:ext uri="{FF2B5EF4-FFF2-40B4-BE49-F238E27FC236}">
                    <a16:creationId xmlns:a16="http://schemas.microsoft.com/office/drawing/2014/main" xmlns="" id="{2D30C179-113E-4FA1-8D87-3C29237250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1700" y="2217965"/>
                <a:ext cx="913161" cy="0"/>
              </a:xfrm>
              <a:prstGeom prst="straightConnector1">
                <a:avLst/>
              </a:prstGeom>
              <a:ln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文本框 148">
                <a:extLst>
                  <a:ext uri="{FF2B5EF4-FFF2-40B4-BE49-F238E27FC236}">
                    <a16:creationId xmlns:a16="http://schemas.microsoft.com/office/drawing/2014/main" xmlns="" id="{53578D28-266E-4A52-9B0A-79D5C0A0B437}"/>
                  </a:ext>
                </a:extLst>
              </p:cNvPr>
              <p:cNvSpPr txBox="1"/>
              <p:nvPr/>
            </p:nvSpPr>
            <p:spPr>
              <a:xfrm>
                <a:off x="1922634" y="2219566"/>
                <a:ext cx="915868" cy="82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Label Refinement</a:t>
                </a:r>
                <a:endParaRPr lang="zh-CN" alt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文本框 138">
              <a:extLst>
                <a:ext uri="{FF2B5EF4-FFF2-40B4-BE49-F238E27FC236}">
                  <a16:creationId xmlns:a16="http://schemas.microsoft.com/office/drawing/2014/main" xmlns="" id="{ED1CFE3C-9149-4EEE-9CBD-79C9A5FB96AA}"/>
                </a:ext>
              </a:extLst>
            </p:cNvPr>
            <p:cNvSpPr txBox="1"/>
            <p:nvPr/>
          </p:nvSpPr>
          <p:spPr>
            <a:xfrm>
              <a:off x="1280768" y="2862729"/>
              <a:ext cx="1096712" cy="154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000" dirty="0">
                  <a:latin typeface="Arial" panose="020B0604020202020204" pitchFamily="34" charset="0"/>
                  <a:cs typeface="Arial" panose="020B0604020202020204" pitchFamily="34" charset="0"/>
                </a:rPr>
                <a:t>Expand training data</a:t>
              </a:r>
              <a:endParaRPr lang="zh-CN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128818" y="1478634"/>
              <a:ext cx="331087" cy="278487"/>
              <a:chOff x="2303346" y="4517686"/>
              <a:chExt cx="2658268" cy="2235946"/>
            </a:xfrm>
          </p:grpSpPr>
          <p:pic>
            <p:nvPicPr>
              <p:cNvPr id="40" name="33">
                <a:extLst>
                  <a:ext uri="{FF2B5EF4-FFF2-40B4-BE49-F238E27FC236}">
                    <a16:creationId xmlns:a16="http://schemas.microsoft.com/office/drawing/2014/main" xmlns="" id="{F75A2185-4BA0-45FD-89BB-9117148CAE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3346" y="4517686"/>
                <a:ext cx="2658268" cy="2235946"/>
              </a:xfrm>
              <a:prstGeom prst="rect">
                <a:avLst/>
              </a:prstGeom>
            </p:spPr>
          </p:pic>
          <p:sp>
            <p:nvSpPr>
              <p:cNvPr id="41" name="Oval 40"/>
              <p:cNvSpPr/>
              <p:nvPr/>
            </p:nvSpPr>
            <p:spPr>
              <a:xfrm>
                <a:off x="3252084" y="454491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010105" y="468986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006870" y="50530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87030" y="52730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895229" y="526641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628548" y="573024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719444" y="5430741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471524" y="5947575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385282" y="6094673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49334" y="6520980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252084" y="6596519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550290" y="5967454"/>
                <a:ext cx="135172" cy="13517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直接箭头连接符 35">
              <a:extLst>
                <a:ext uri="{FF2B5EF4-FFF2-40B4-BE49-F238E27FC236}">
                  <a16:creationId xmlns:a16="http://schemas.microsoft.com/office/drawing/2014/main" xmlns="" id="{7F6E874C-8ACB-445A-9D9D-76E2D21A723D}"/>
                </a:ext>
              </a:extLst>
            </p:cNvPr>
            <p:cNvCxnSpPr>
              <a:cxnSpLocks/>
            </p:cNvCxnSpPr>
            <p:nvPr/>
          </p:nvCxnSpPr>
          <p:spPr>
            <a:xfrm>
              <a:off x="1459905" y="1617878"/>
              <a:ext cx="1627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77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j-lt"/>
              </a:rPr>
              <a:t>Experiments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 smtClean="0">
                <a:latin typeface="+mn-lt"/>
              </a:rPr>
              <a:t>Dataset</a:t>
            </a:r>
          </a:p>
          <a:p>
            <a:pPr marL="0" indent="0">
              <a:buNone/>
            </a:pPr>
            <a:endParaRPr lang="en-US" altLang="zh-CN" sz="1600" dirty="0" smtClean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spinal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metastasis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dataset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(private):</a:t>
            </a:r>
            <a:r>
              <a:rPr lang="zh-CN" altLang="en-US" sz="1600" dirty="0" smtClean="0">
                <a:latin typeface="+mn-lt"/>
              </a:rPr>
              <a:t> </a:t>
            </a:r>
            <a:endParaRPr lang="en-US" altLang="zh-CN" sz="1600" dirty="0" smtClean="0">
              <a:latin typeface="+mn-lt"/>
            </a:endParaRPr>
          </a:p>
          <a:p>
            <a:pPr lvl="1"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Training: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284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CT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scans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with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3400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VBs</a:t>
            </a:r>
          </a:p>
          <a:p>
            <a:pPr lvl="1">
              <a:buFont typeface="Wingdings" charset="2"/>
              <a:buChar char="Ø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Testing: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95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CT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scans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with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1109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VBs</a:t>
            </a:r>
          </a:p>
          <a:p>
            <a:pPr>
              <a:buFont typeface="Wingdings" charset="2"/>
              <a:buChar char="Ø"/>
            </a:pPr>
            <a:endParaRPr lang="en-US" altLang="zh-CN" sz="1600" dirty="0"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The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lumbar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spine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dataset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(public):</a:t>
            </a:r>
            <a:r>
              <a:rPr lang="zh-CN" altLang="en-US" sz="1600" dirty="0" smtClean="0">
                <a:latin typeface="+mn-lt"/>
              </a:rPr>
              <a:t> </a:t>
            </a:r>
            <a:endParaRPr lang="en-US" altLang="zh-CN" sz="1600" dirty="0" smtClean="0">
              <a:latin typeface="+mn-lt"/>
            </a:endParaRPr>
          </a:p>
          <a:p>
            <a:pPr lvl="1">
              <a:buFont typeface="Wingdings" charset="2"/>
              <a:buChar char="Ø"/>
            </a:pP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10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scans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(all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for</a:t>
            </a:r>
            <a:r>
              <a:rPr lang="zh-CN" altLang="en-US" sz="1600" dirty="0" smtClean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test)</a:t>
            </a:r>
          </a:p>
          <a:p>
            <a:pPr lvl="1">
              <a:buFont typeface="Wingdings" charset="2"/>
              <a:buChar char="Ø"/>
            </a:pPr>
            <a:endParaRPr lang="en-US" altLang="zh-CN" sz="13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BF7AC-0A41-6A4B-B517-645B2A58E0B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0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47757</TotalTime>
  <Words>1381</Words>
  <Application>Microsoft Macintosh PowerPoint</Application>
  <PresentationFormat>On-screen Show (16:9)</PresentationFormat>
  <Paragraphs>313</Paragraphs>
  <Slides>14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Cambria Math</vt:lpstr>
      <vt:lpstr>Microsoft YaHei</vt:lpstr>
      <vt:lpstr>Times New Roman</vt:lpstr>
      <vt:lpstr>Wingdings</vt:lpstr>
      <vt:lpstr>宋体</vt:lpstr>
      <vt:lpstr>微软雅黑</vt:lpstr>
      <vt:lpstr>Arial</vt:lpstr>
      <vt:lpstr>Office 主题​​</vt:lpstr>
      <vt:lpstr>Weakly Supervised Segmentation of Vertebral Bodies with Iterative Slice-Propagation</vt:lpstr>
      <vt:lpstr>Background</vt:lpstr>
      <vt:lpstr>Motivation</vt:lpstr>
      <vt:lpstr>Sagittal slice segmentation</vt:lpstr>
      <vt:lpstr>Sagittal slice segmentation</vt:lpstr>
      <vt:lpstr>Sagittal slice segmentation</vt:lpstr>
      <vt:lpstr>Sagittal slice segmentation</vt:lpstr>
      <vt:lpstr>Slice-propagated segmentation</vt:lpstr>
      <vt:lpstr>Experiments</vt:lpstr>
      <vt:lpstr>Experiments</vt:lpstr>
      <vt:lpstr>Qualitative Results</vt:lpstr>
      <vt:lpstr>Experiments</vt:lpstr>
      <vt:lpstr>Conclusion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彭诗奇</cp:lastModifiedBy>
  <cp:revision>1267</cp:revision>
  <dcterms:created xsi:type="dcterms:W3CDTF">2016-07-21T06:15:10Z</dcterms:created>
  <dcterms:modified xsi:type="dcterms:W3CDTF">2019-10-15T08:47:33Z</dcterms:modified>
</cp:coreProperties>
</file>