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83" r:id="rId2"/>
    <p:sldId id="353" r:id="rId3"/>
    <p:sldId id="364" r:id="rId4"/>
    <p:sldId id="389" r:id="rId5"/>
    <p:sldId id="385" r:id="rId6"/>
    <p:sldId id="386" r:id="rId7"/>
    <p:sldId id="387" r:id="rId8"/>
    <p:sldId id="393" r:id="rId9"/>
    <p:sldId id="390" r:id="rId10"/>
    <p:sldId id="394" r:id="rId11"/>
    <p:sldId id="391" r:id="rId12"/>
    <p:sldId id="392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80558" autoAdjust="0"/>
  </p:normalViewPr>
  <p:slideViewPr>
    <p:cSldViewPr snapToGrid="0">
      <p:cViewPr varScale="1">
        <p:scale>
          <a:sx n="128" d="100"/>
          <a:sy n="128" d="100"/>
        </p:scale>
        <p:origin x="456" y="120"/>
      </p:cViewPr>
      <p:guideLst>
        <p:guide orient="horz" pos="2228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9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EB60-DCA6-6B4A-ADCA-2A3D4CBB6646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8CFB-51D0-3640-8725-55D5BB72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ACD0-925D-3241-A339-7175FB9E362C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72187-6C7D-1A4C-827B-17673D4FB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DCNN works well when we train and test on same dataset. </a:t>
            </a:r>
          </a:p>
          <a:p>
            <a:r>
              <a:rPr lang="en-US" dirty="0"/>
              <a:t>- But it provides a worst performance when testing dataset has different distribution with training dataset. </a:t>
            </a:r>
          </a:p>
          <a:p>
            <a:r>
              <a:rPr lang="en-US" dirty="0"/>
              <a:t>- The reason is that DCNN has good fitting to the training dataset, but they generally do not lead to good generalization on unseen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48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figure show some example results on dataset A, B and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conclusion, we proposed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 dense attention gate to refine the encoder feature maps before feed them to the decoder path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We utilize the multi-task learning to guide the network learn the spatial feature and segmentation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Multi-task learning  is introduced to obtain a better generalization.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learns several tasks at once. For example, segmentation task and regression task…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While, the single task only learn one task at once. For example, the single task network for segmentation is 3D-Unet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this paper, we proposed a multi-task-based network for Neonatal Brain Segmentation.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/>
              <a:t>The first task is similar 3D-Unet that learns a segmentation feature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/>
              <a:t>In the second task, we learn a spatial feature that indicates the spatial relationship between voxel and tissue boundary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/>
              <a:t>To further improve performance, we combined the segmentation feature and spatial feature in third branch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For first branch, we modified 3D-Unet network by adding the dense attention gate.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figure shows the weakness of 3D-Unet.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Using skip connection, the ambiguity information may directly feed to the decoder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observe that: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Low level features: </a:t>
            </a:r>
            <a:r>
              <a:rPr lang="en-US" dirty="0">
                <a:solidFill>
                  <a:srgbClr val="FFFF00"/>
                </a:solidFill>
              </a:rPr>
              <a:t>good</a:t>
            </a:r>
            <a:r>
              <a:rPr lang="en-US" dirty="0"/>
              <a:t> localization, </a:t>
            </a:r>
            <a:r>
              <a:rPr lang="en-US" dirty="0">
                <a:solidFill>
                  <a:srgbClr val="FF0000"/>
                </a:solidFill>
              </a:rPr>
              <a:t>bad</a:t>
            </a:r>
            <a:r>
              <a:rPr lang="en-US" dirty="0"/>
              <a:t> discrimination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 level features: </a:t>
            </a:r>
            <a:r>
              <a:rPr lang="en-US" dirty="0">
                <a:solidFill>
                  <a:srgbClr val="FF0000"/>
                </a:solidFill>
              </a:rPr>
              <a:t>bad</a:t>
            </a:r>
            <a:r>
              <a:rPr lang="en-US" dirty="0"/>
              <a:t> localization (because pooling layer), </a:t>
            </a:r>
            <a:r>
              <a:rPr lang="en-US" dirty="0">
                <a:solidFill>
                  <a:srgbClr val="FFFF00"/>
                </a:solidFill>
              </a:rPr>
              <a:t>good</a:t>
            </a:r>
            <a:r>
              <a:rPr lang="en-US" dirty="0"/>
              <a:t> discrimination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Motivation: we use </a:t>
            </a:r>
            <a:r>
              <a:rPr lang="en-US" dirty="0">
                <a:solidFill>
                  <a:srgbClr val="0070C0"/>
                </a:solidFill>
              </a:rPr>
              <a:t>high</a:t>
            </a:r>
            <a:r>
              <a:rPr lang="en-US" dirty="0"/>
              <a:t> level features to </a:t>
            </a:r>
            <a:r>
              <a:rPr lang="en-US" dirty="0">
                <a:solidFill>
                  <a:srgbClr val="FFFF00"/>
                </a:solidFill>
              </a:rPr>
              <a:t>refine discrimination information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low</a:t>
            </a:r>
            <a:r>
              <a:rPr lang="en-US" dirty="0"/>
              <a:t> level feature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propose a dense attention gate to use </a:t>
            </a:r>
            <a:r>
              <a:rPr lang="en-US" dirty="0">
                <a:solidFill>
                  <a:srgbClr val="0070C0"/>
                </a:solidFill>
              </a:rPr>
              <a:t>high</a:t>
            </a:r>
            <a:r>
              <a:rPr lang="en-US" dirty="0"/>
              <a:t> level features to </a:t>
            </a:r>
            <a:r>
              <a:rPr lang="en-US" dirty="0">
                <a:solidFill>
                  <a:srgbClr val="FFFF00"/>
                </a:solidFill>
              </a:rPr>
              <a:t>refine discrimination information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low</a:t>
            </a:r>
            <a:r>
              <a:rPr lang="en-US" dirty="0"/>
              <a:t> level feature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We assign the weight </a:t>
            </a:r>
            <a:r>
              <a:rPr lang="en-US" dirty="0" err="1"/>
              <a:t>w_i</a:t>
            </a:r>
            <a:r>
              <a:rPr lang="en-US" dirty="0"/>
              <a:t> for each attention vector at </a:t>
            </a:r>
            <a:r>
              <a:rPr lang="en-US" dirty="0" err="1"/>
              <a:t>i^th</a:t>
            </a:r>
            <a:r>
              <a:rPr lang="en-US" dirty="0"/>
              <a:t> layer. Then linear combine them. The weight </a:t>
            </a:r>
            <a:r>
              <a:rPr lang="en-US" dirty="0" err="1"/>
              <a:t>w_i</a:t>
            </a:r>
            <a:r>
              <a:rPr lang="en-US" dirty="0"/>
              <a:t> is learnable during training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can make the equation more shorter as the figure.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indicates that the dense attention vector can represents by linear combination of single attention vector and dense attention vector of previous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propose a multi-task learning architecture network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Firstly, we add our dense attention gate to the 3D-Unet to learn segmentation feature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Secondly, we add another branch to learn spatial feature via regression network to recover the geodesic distance. The distance indicates the distance between voxels and tissue boundary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Thirdly, we combine the segmentation and spatial feature to refine the segmentation result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(Some notation: C is concatenation, x2 is </a:t>
            </a:r>
            <a:r>
              <a:rPr lang="en-US" dirty="0" err="1"/>
              <a:t>upsampling</a:t>
            </a:r>
            <a:r>
              <a:rPr lang="en-US" dirty="0"/>
              <a:t> by 2, r is dilation rate)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evaluate on three dataset A, B and C with different scanning protocol as show in the table 1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train on dataset A and evaluate on B and C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 table 2 shows that all method provide a good result when training and testing come from same distribution. It also shows advantage of propose dense attention gate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 table 3 shows that our method provide better performance on unseen dataset B and C comparison with the 3D-Unet 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Models train on dataset A and test on dataset B and C</a:t>
            </a:r>
          </a:p>
          <a:p>
            <a:pPr lvl="1"/>
            <a:r>
              <a:rPr lang="en-US" altLang="zh-CN" dirty="0"/>
              <a:t>A good performance if training and testing have same distribution</a:t>
            </a:r>
          </a:p>
          <a:p>
            <a:pPr lvl="1"/>
            <a:r>
              <a:rPr lang="en-US" altLang="zh-CN" dirty="0"/>
              <a:t>Poor performance on unseen dataset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We evaluate on three dataset A, B and C with different scanning protocol as show in the table 1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train on dataset A and evaluate on B and C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 table 2 shows that all method provide a good result when training and testing come from same distribution. It also shows advantage of propose dense attention gate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 table 3 shows that our method provide better performance on unseen dataset B and C comparison with the 3D-Unet 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2187-6C7D-1A4C-827B-17673D4FB2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5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hyperlink" Target="http://www.unc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://www.unc.ed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58"/>
          <a:stretch/>
        </p:blipFill>
        <p:spPr>
          <a:xfrm>
            <a:off x="176921" y="203200"/>
            <a:ext cx="2185280" cy="532163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7493000" y="203200"/>
            <a:ext cx="4533900" cy="571500"/>
            <a:chOff x="7493000" y="203200"/>
            <a:chExt cx="4533900" cy="571500"/>
          </a:xfrm>
        </p:grpSpPr>
        <p:pic>
          <p:nvPicPr>
            <p:cNvPr id="11" name="Picture 10" descr="autum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03200"/>
              <a:ext cx="1143000" cy="571500"/>
            </a:xfrm>
            <a:prstGeom prst="rect">
              <a:avLst/>
            </a:prstGeom>
          </p:spPr>
        </p:pic>
        <p:pic>
          <p:nvPicPr>
            <p:cNvPr id="12" name="Picture 11" descr="old_well_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900" y="203200"/>
              <a:ext cx="1143000" cy="571500"/>
            </a:xfrm>
            <a:prstGeom prst="rect">
              <a:avLst/>
            </a:prstGeom>
          </p:spPr>
        </p:pic>
        <p:pic>
          <p:nvPicPr>
            <p:cNvPr id="13" name="Picture 12" descr="bell_tower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300" y="203200"/>
              <a:ext cx="1143000" cy="571500"/>
            </a:xfrm>
            <a:prstGeom prst="rect">
              <a:avLst/>
            </a:prstGeom>
          </p:spPr>
        </p:pic>
        <p:pic>
          <p:nvPicPr>
            <p:cNvPr id="14" name="Picture 13" descr="Campu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000" y="203200"/>
              <a:ext cx="1143000" cy="5715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2"/>
            <a:ext cx="3657600" cy="33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25502"/>
            <a:ext cx="3657600" cy="33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2"/>
            <a:ext cx="3657600" cy="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2"/>
            <a:ext cx="3657600" cy="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-130467"/>
            <a:ext cx="115443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2"/>
            <a:ext cx="3657600" cy="33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54401"/>
            <a:ext cx="10363200" cy="1362075"/>
          </a:xfrm>
        </p:spPr>
        <p:txBody>
          <a:bodyPr anchor="t">
            <a:normAutofit/>
          </a:bodyPr>
          <a:lstStyle>
            <a:lvl1pPr algn="ctr">
              <a:defRPr sz="2000" b="0" cap="none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954213"/>
            <a:ext cx="10363200" cy="1500187"/>
          </a:xfrm>
        </p:spPr>
        <p:txBody>
          <a:bodyPr anchor="b">
            <a:noAutofit/>
          </a:bodyPr>
          <a:lstStyle>
            <a:lvl1pPr marL="0" indent="0" algn="ctr">
              <a:buNone/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58"/>
          <a:stretch/>
        </p:blipFill>
        <p:spPr>
          <a:xfrm>
            <a:off x="176921" y="203200"/>
            <a:ext cx="2185280" cy="532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2"/>
            <a:ext cx="3657600" cy="33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2"/>
            <a:ext cx="3657600" cy="33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2"/>
            <a:ext cx="3657600" cy="33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12802"/>
            <a:ext cx="3657600" cy="33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CE6CCA-7173-4EB9-A942-3ED043CA9D28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FDDF01-778E-452B-8B20-5D91B426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bric.unc.ed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ed.unc.edu/bric/ideagroup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100" y="-117767"/>
            <a:ext cx="11544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47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Logo1.png">
            <a:hlinkClick r:id="rId15"/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b="6806"/>
          <a:stretch/>
        </p:blipFill>
        <p:spPr>
          <a:xfrm>
            <a:off x="11150600" y="6285703"/>
            <a:ext cx="937544" cy="381796"/>
          </a:xfrm>
          <a:prstGeom prst="rect">
            <a:avLst/>
          </a:prstGeom>
        </p:spPr>
      </p:pic>
      <p:pic>
        <p:nvPicPr>
          <p:cNvPr id="5" name="Picture 4" descr="BRIC_White.pdf">
            <a:hlinkClick r:id="rId17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19" y="6311900"/>
            <a:ext cx="637281" cy="368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62" y="6159502"/>
            <a:ext cx="3657600" cy="33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accent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bg1"/>
          </a:solidFill>
          <a:latin typeface="Avenir Book"/>
          <a:ea typeface="+mn-ea"/>
          <a:cs typeface="Avenir Boo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bg1"/>
          </a:solidFill>
          <a:latin typeface="Avenir Book"/>
          <a:ea typeface="+mn-ea"/>
          <a:cs typeface="Avenir Book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bg1"/>
          </a:solidFill>
          <a:latin typeface="Avenir Book"/>
          <a:ea typeface="+mn-ea"/>
          <a:cs typeface="Avenir Book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bg1"/>
          </a:solidFill>
          <a:latin typeface="Avenir Book"/>
          <a:ea typeface="+mn-ea"/>
          <a:cs typeface="Avenir Book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bg1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16.png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image" Target="../media/image82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3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image" Target="../media/image90.png"/><Relationship Id="rId10" Type="http://schemas.openxmlformats.org/officeDocument/2006/relationships/image" Target="../media/image23.png"/><Relationship Id="rId19" Type="http://schemas.openxmlformats.org/officeDocument/2006/relationships/image" Target="../media/image8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749686"/>
            <a:ext cx="103632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Multi-task Learning for Neonatal Brain Segmentation Using 3D Dense-</a:t>
            </a:r>
            <a:r>
              <a:rPr lang="en-US" sz="4000" dirty="0" err="1">
                <a:solidFill>
                  <a:srgbClr val="FFFF00"/>
                </a:solidFill>
              </a:rPr>
              <a:t>Unet</a:t>
            </a:r>
            <a:r>
              <a:rPr lang="en-US" sz="4000" dirty="0">
                <a:solidFill>
                  <a:srgbClr val="FFFF00"/>
                </a:solidFill>
              </a:rPr>
              <a:t> with Dense Attention Guided by Geodesic Distance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1186453" y="3793625"/>
            <a:ext cx="9748561" cy="2269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Toan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 Duc Bui, Li Wang, Jian Chen,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Weili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 Lin, Gang Li, and </a:t>
            </a:r>
            <a:r>
              <a:rPr lang="en-US" altLang="zh-CN" sz="2400" dirty="0" err="1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Dinggang</a:t>
            </a:r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 Shen</a:t>
            </a:r>
          </a:p>
          <a:p>
            <a:endParaRPr lang="en-US" altLang="zh-CN" sz="2400" dirty="0">
              <a:solidFill>
                <a:schemeClr val="bg2">
                  <a:lumMod val="90000"/>
                </a:schemeClr>
              </a:solidFill>
              <a:ea typeface="SimHei" pitchFamily="49" charset="-122"/>
            </a:endParaRPr>
          </a:p>
          <a:p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Presenter: Fenqiang</a:t>
            </a:r>
            <a:r>
              <a:rPr lang="en-US" altLang="zh-CN" sz="2400" dirty="0"/>
              <a:t> </a:t>
            </a:r>
            <a:r>
              <a:rPr lang="en-US" altLang="zh-CN" sz="2400" b="1" dirty="0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Zhao</a:t>
            </a:r>
          </a:p>
          <a:p>
            <a:endParaRPr lang="en-US" altLang="zh-CN" sz="2400" dirty="0">
              <a:solidFill>
                <a:schemeClr val="bg2">
                  <a:lumMod val="90000"/>
                </a:schemeClr>
              </a:solidFill>
              <a:ea typeface="SimHei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Department of Radiology and Biomedical Research Imaging Center</a:t>
            </a:r>
          </a:p>
          <a:p>
            <a:r>
              <a:rPr lang="en-US" altLang="zh-CN" sz="2400" dirty="0">
                <a:solidFill>
                  <a:schemeClr val="bg2">
                    <a:lumMod val="90000"/>
                  </a:schemeClr>
                </a:solidFill>
                <a:ea typeface="SimHei" pitchFamily="49" charset="-122"/>
              </a:rPr>
              <a:t>University of North Carolina at Chapel Hill</a:t>
            </a:r>
          </a:p>
          <a:p>
            <a:endParaRPr lang="en-US" altLang="zh-CN" sz="2400" dirty="0">
              <a:solidFill>
                <a:schemeClr val="bg2">
                  <a:lumMod val="90000"/>
                </a:schemeClr>
              </a:solidFill>
              <a:ea typeface="SimHei" pitchFamily="49" charset="-122"/>
            </a:endParaRPr>
          </a:p>
          <a:p>
            <a:endParaRPr lang="en-US" altLang="zh-CN" sz="2400" dirty="0">
              <a:solidFill>
                <a:schemeClr val="bg2">
                  <a:lumMod val="90000"/>
                </a:schemeClr>
              </a:solidFill>
              <a:ea typeface="SimHei" pitchFamily="49" charset="-122"/>
            </a:endParaRPr>
          </a:p>
          <a:p>
            <a:endParaRPr lang="en-US" altLang="zh-CN" sz="2400" dirty="0">
              <a:solidFill>
                <a:schemeClr val="bg2">
                  <a:lumMod val="90000"/>
                </a:schemeClr>
              </a:solidFill>
              <a:ea typeface="SimHei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5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Results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1605FA02-A5B5-41CF-83C1-6900E228541C}"/>
              </a:ext>
            </a:extLst>
          </p:cNvPr>
          <p:cNvSpPr/>
          <p:nvPr/>
        </p:nvSpPr>
        <p:spPr>
          <a:xfrm>
            <a:off x="990585" y="6947126"/>
            <a:ext cx="654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is dilation rate. I use r=2 to increase receptive field without pooling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0F610B3-9DB6-4D46-B1CF-69F99C68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F37ECA55-37CE-481E-8C58-D920D77EB429}"/>
              </a:ext>
            </a:extLst>
          </p:cNvPr>
          <p:cNvSpPr txBox="1">
            <a:spLocks/>
          </p:cNvSpPr>
          <p:nvPr/>
        </p:nvSpPr>
        <p:spPr>
          <a:xfrm>
            <a:off x="762000" y="151087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3E74A6EC-7D46-4510-8375-F5806232D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72022"/>
              </p:ext>
            </p:extLst>
          </p:nvPr>
        </p:nvGraphicFramePr>
        <p:xfrm>
          <a:off x="2761248" y="1347940"/>
          <a:ext cx="7462043" cy="1854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98649">
                  <a:extLst>
                    <a:ext uri="{9D8B030D-6E8A-4147-A177-3AD203B41FA5}">
                      <a16:colId xmlns:a16="http://schemas.microsoft.com/office/drawing/2014/main" val="936935479"/>
                    </a:ext>
                  </a:extLst>
                </a:gridCol>
                <a:gridCol w="1093156">
                  <a:extLst>
                    <a:ext uri="{9D8B030D-6E8A-4147-A177-3AD203B41FA5}">
                      <a16:colId xmlns:a16="http://schemas.microsoft.com/office/drawing/2014/main" val="2626233900"/>
                    </a:ext>
                  </a:extLst>
                </a:gridCol>
                <a:gridCol w="968618">
                  <a:extLst>
                    <a:ext uri="{9D8B030D-6E8A-4147-A177-3AD203B41FA5}">
                      <a16:colId xmlns:a16="http://schemas.microsoft.com/office/drawing/2014/main" val="1400024222"/>
                    </a:ext>
                  </a:extLst>
                </a:gridCol>
                <a:gridCol w="940943">
                  <a:extLst>
                    <a:ext uri="{9D8B030D-6E8A-4147-A177-3AD203B41FA5}">
                      <a16:colId xmlns:a16="http://schemas.microsoft.com/office/drawing/2014/main" val="3201062240"/>
                    </a:ext>
                  </a:extLst>
                </a:gridCol>
                <a:gridCol w="1360677">
                  <a:extLst>
                    <a:ext uri="{9D8B030D-6E8A-4147-A177-3AD203B41FA5}">
                      <a16:colId xmlns:a16="http://schemas.microsoft.com/office/drawing/2014/main" val="2000967073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Avg. DSC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2303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3D-Unet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97.65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96.85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98.51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97.67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74254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3D-Unet+DAG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97.75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97.06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98.59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97.80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87669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3D-Unet+DAG+DR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97.88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97.18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98.65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97.90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12578"/>
                  </a:ext>
                </a:extLst>
              </a:tr>
            </a:tbl>
          </a:graphicData>
        </a:graphic>
      </p:graphicFrame>
      <p:graphicFrame>
        <p:nvGraphicFramePr>
          <p:cNvPr id="19" name="Table 13">
            <a:extLst>
              <a:ext uri="{FF2B5EF4-FFF2-40B4-BE49-F238E27FC236}">
                <a16:creationId xmlns:a16="http://schemas.microsoft.com/office/drawing/2014/main" id="{9BDC974B-0941-4833-864F-6CDA5D0BC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79420"/>
              </p:ext>
            </p:extLst>
          </p:nvPr>
        </p:nvGraphicFramePr>
        <p:xfrm>
          <a:off x="2842015" y="4017831"/>
          <a:ext cx="6083508" cy="21268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11671">
                  <a:extLst>
                    <a:ext uri="{9D8B030D-6E8A-4147-A177-3AD203B41FA5}">
                      <a16:colId xmlns:a16="http://schemas.microsoft.com/office/drawing/2014/main" val="936935479"/>
                    </a:ext>
                  </a:extLst>
                </a:gridCol>
                <a:gridCol w="1392840">
                  <a:extLst>
                    <a:ext uri="{9D8B030D-6E8A-4147-A177-3AD203B41FA5}">
                      <a16:colId xmlns:a16="http://schemas.microsoft.com/office/drawing/2014/main" val="2626233900"/>
                    </a:ext>
                  </a:extLst>
                </a:gridCol>
                <a:gridCol w="1478997">
                  <a:extLst>
                    <a:ext uri="{9D8B030D-6E8A-4147-A177-3AD203B41FA5}">
                      <a16:colId xmlns:a16="http://schemas.microsoft.com/office/drawing/2014/main" val="1400024222"/>
                    </a:ext>
                  </a:extLst>
                </a:gridCol>
              </a:tblGrid>
              <a:tr h="42537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DSC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HD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23038"/>
                  </a:ext>
                </a:extLst>
              </a:tr>
              <a:tr h="42537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3D-Unet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84.55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742541"/>
                  </a:ext>
                </a:extLst>
              </a:tr>
              <a:tr h="425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3D-Unet+DAG+DR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85.85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876695"/>
                  </a:ext>
                </a:extLst>
              </a:tr>
              <a:tr h="425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3D-Unet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89.02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312578"/>
                  </a:ext>
                </a:extLst>
              </a:tr>
              <a:tr h="425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3D-Unet+DAG+DR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90.29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78687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C8AD08E-5633-4A1B-8E4A-EB811D1DC318}"/>
              </a:ext>
            </a:extLst>
          </p:cNvPr>
          <p:cNvSpPr/>
          <p:nvPr/>
        </p:nvSpPr>
        <p:spPr>
          <a:xfrm>
            <a:off x="9116413" y="4659875"/>
            <a:ext cx="1181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Dataset B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6D04B3-25BC-4737-A1E3-38A378C8C15E}"/>
              </a:ext>
            </a:extLst>
          </p:cNvPr>
          <p:cNvSpPr/>
          <p:nvPr/>
        </p:nvSpPr>
        <p:spPr>
          <a:xfrm>
            <a:off x="9116413" y="5501974"/>
            <a:ext cx="1178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Dataset C</a:t>
            </a:r>
            <a:endParaRPr lang="en-US" sz="2000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F507E24-64D4-42E2-B447-FB22373AA05F}"/>
              </a:ext>
            </a:extLst>
          </p:cNvPr>
          <p:cNvSpPr/>
          <p:nvPr/>
        </p:nvSpPr>
        <p:spPr>
          <a:xfrm>
            <a:off x="8927877" y="4458420"/>
            <a:ext cx="200139" cy="803020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461E9E7D-9A43-4089-8088-D46C862D61DB}"/>
              </a:ext>
            </a:extLst>
          </p:cNvPr>
          <p:cNvSpPr/>
          <p:nvPr/>
        </p:nvSpPr>
        <p:spPr>
          <a:xfrm>
            <a:off x="8928247" y="5285155"/>
            <a:ext cx="200139" cy="859526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4" name="Content Placeholder 28">
            <a:extLst>
              <a:ext uri="{FF2B5EF4-FFF2-40B4-BE49-F238E27FC236}">
                <a16:creationId xmlns:a16="http://schemas.microsoft.com/office/drawing/2014/main" id="{BAB6DDC2-CFE4-4DB8-A709-B529AA1BF6B9}"/>
              </a:ext>
            </a:extLst>
          </p:cNvPr>
          <p:cNvSpPr txBox="1">
            <a:spLocks/>
          </p:cNvSpPr>
          <p:nvPr/>
        </p:nvSpPr>
        <p:spPr>
          <a:xfrm>
            <a:off x="292100" y="78691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 and test on Dataset 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Content Placeholder 28">
            <a:extLst>
              <a:ext uri="{FF2B5EF4-FFF2-40B4-BE49-F238E27FC236}">
                <a16:creationId xmlns:a16="http://schemas.microsoft.com/office/drawing/2014/main" id="{2FC2D97C-37C1-4D68-AD4D-E804B1828A81}"/>
              </a:ext>
            </a:extLst>
          </p:cNvPr>
          <p:cNvSpPr txBox="1">
            <a:spLocks/>
          </p:cNvSpPr>
          <p:nvPr/>
        </p:nvSpPr>
        <p:spPr>
          <a:xfrm>
            <a:off x="292100" y="344026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 on Dataset A and test on Datasets B and C</a:t>
            </a:r>
          </a:p>
        </p:txBody>
      </p:sp>
    </p:spTree>
    <p:extLst>
      <p:ext uri="{BB962C8B-B14F-4D97-AF65-F5344CB8AC3E}">
        <p14:creationId xmlns:p14="http://schemas.microsoft.com/office/powerpoint/2010/main" val="186474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Results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1605FA02-A5B5-41CF-83C1-6900E228541C}"/>
              </a:ext>
            </a:extLst>
          </p:cNvPr>
          <p:cNvSpPr/>
          <p:nvPr/>
        </p:nvSpPr>
        <p:spPr>
          <a:xfrm>
            <a:off x="990585" y="6947126"/>
            <a:ext cx="654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is dilation rate. I use r=2 to increase receptive field without pooling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0F610B3-9DB6-4D46-B1CF-69F99C68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CC112E-8751-4BB3-9B11-5E66C19D89E1}"/>
              </a:ext>
            </a:extLst>
          </p:cNvPr>
          <p:cNvGrpSpPr/>
          <p:nvPr/>
        </p:nvGrpSpPr>
        <p:grpSpPr>
          <a:xfrm>
            <a:off x="1673596" y="1240892"/>
            <a:ext cx="480506" cy="4511394"/>
            <a:chOff x="990584" y="1260681"/>
            <a:chExt cx="480506" cy="45113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B6E1C4-AAFB-4591-8D52-C1BA24366D15}"/>
                </a:ext>
              </a:extLst>
            </p:cNvPr>
            <p:cNvSpPr/>
            <p:nvPr/>
          </p:nvSpPr>
          <p:spPr>
            <a:xfrm rot="16200000">
              <a:off x="670367" y="1580901"/>
              <a:ext cx="1120943" cy="480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Dataset 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BC0CA-67FD-474F-8CCD-7F3129ED1FA8}"/>
                </a:ext>
              </a:extLst>
            </p:cNvPr>
            <p:cNvSpPr/>
            <p:nvPr/>
          </p:nvSpPr>
          <p:spPr>
            <a:xfrm rot="16200000">
              <a:off x="675213" y="3212947"/>
              <a:ext cx="1111245" cy="480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Dataset 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60A03-1702-4B66-B5DC-EFAF5952348E}"/>
                </a:ext>
              </a:extLst>
            </p:cNvPr>
            <p:cNvSpPr/>
            <p:nvPr/>
          </p:nvSpPr>
          <p:spPr>
            <a:xfrm rot="16200000">
              <a:off x="679255" y="4980242"/>
              <a:ext cx="1103162" cy="480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Dataset C</a:t>
              </a:r>
            </a:p>
          </p:txBody>
        </p:sp>
      </p:grp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F37ECA55-37CE-481E-8C58-D920D77EB429}"/>
              </a:ext>
            </a:extLst>
          </p:cNvPr>
          <p:cNvSpPr txBox="1">
            <a:spLocks/>
          </p:cNvSpPr>
          <p:nvPr/>
        </p:nvSpPr>
        <p:spPr>
          <a:xfrm>
            <a:off x="762000" y="151087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98BFB5-5C17-407B-B62B-F81350189491}"/>
              </a:ext>
            </a:extLst>
          </p:cNvPr>
          <p:cNvSpPr/>
          <p:nvPr/>
        </p:nvSpPr>
        <p:spPr>
          <a:xfrm>
            <a:off x="4086287" y="5990587"/>
            <a:ext cx="898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3D-Unet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B896EB-783E-4076-BBD1-72F91CC5012B}"/>
              </a:ext>
            </a:extLst>
          </p:cNvPr>
          <p:cNvSpPr/>
          <p:nvPr/>
        </p:nvSpPr>
        <p:spPr>
          <a:xfrm>
            <a:off x="5154639" y="6002013"/>
            <a:ext cx="1901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3D-Unet + Attention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0D117E-BA61-4E05-908F-75394A2417FE}"/>
              </a:ext>
            </a:extLst>
          </p:cNvPr>
          <p:cNvSpPr/>
          <p:nvPr/>
        </p:nvSpPr>
        <p:spPr>
          <a:xfrm>
            <a:off x="6982376" y="5990587"/>
            <a:ext cx="1708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Proposed method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B321BD-C0CB-4CCC-B43C-426746F1CFDC}"/>
              </a:ext>
            </a:extLst>
          </p:cNvPr>
          <p:cNvSpPr/>
          <p:nvPr/>
        </p:nvSpPr>
        <p:spPr>
          <a:xfrm>
            <a:off x="8665163" y="5990587"/>
            <a:ext cx="1328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Ground-truth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73C7F5-B7F6-40EF-8BD2-D0430C82A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59" y="892886"/>
            <a:ext cx="7631972" cy="51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C1DBD1-E6E8-4862-8BE7-B880B53D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2533"/>
            <a:ext cx="11353170" cy="4871901"/>
          </a:xfrm>
        </p:spPr>
        <p:txBody>
          <a:bodyPr>
            <a:normAutofit/>
          </a:bodyPr>
          <a:lstStyle/>
          <a:p>
            <a:r>
              <a:rPr lang="en-US" dirty="0"/>
              <a:t>Propose a dense attention gate</a:t>
            </a:r>
          </a:p>
          <a:p>
            <a:pPr lvl="1"/>
            <a:r>
              <a:rPr lang="en-US" dirty="0"/>
              <a:t>Learn the contextual information from high level features </a:t>
            </a:r>
          </a:p>
          <a:p>
            <a:endParaRPr lang="en-US" dirty="0"/>
          </a:p>
          <a:p>
            <a:r>
              <a:rPr lang="en-US" dirty="0"/>
              <a:t>Propose multi-task learning for neonatal brain segmentation</a:t>
            </a:r>
          </a:p>
          <a:p>
            <a:pPr lvl="1"/>
            <a:r>
              <a:rPr lang="en-US" dirty="0"/>
              <a:t>Allowing network to learn both spatial and segmentation features</a:t>
            </a:r>
          </a:p>
          <a:p>
            <a:pPr lvl="1"/>
            <a:r>
              <a:rPr lang="en-US" dirty="0"/>
              <a:t>Good generalization on unseen datasets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2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listening!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65DCC9-34CB-4AD8-92E2-866C66494B52}"/>
              </a:ext>
            </a:extLst>
          </p:cNvPr>
          <p:cNvSpPr txBox="1">
            <a:spLocks/>
          </p:cNvSpPr>
          <p:nvPr/>
        </p:nvSpPr>
        <p:spPr>
          <a:xfrm>
            <a:off x="2945202" y="3536950"/>
            <a:ext cx="6398964" cy="904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0" i="0" kern="1200" cap="none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altLang="zh-CN" sz="2400" b="1" dirty="0">
                <a:solidFill>
                  <a:srgbClr val="00FF00"/>
                </a:solidFill>
              </a:rPr>
              <a:t>Contact: toanbui@email.unc.edu </a:t>
            </a:r>
            <a:br>
              <a:rPr lang="en-US" sz="2400" b="1" dirty="0">
                <a:solidFill>
                  <a:srgbClr val="00FF00"/>
                </a:solidFill>
              </a:rPr>
            </a:br>
            <a:br>
              <a:rPr lang="en-US" sz="2400" b="1" dirty="0">
                <a:solidFill>
                  <a:srgbClr val="00FF00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6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C1DBD1-E6E8-4862-8BE7-B880B53D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2185"/>
            <a:ext cx="10972800" cy="4932249"/>
          </a:xfrm>
        </p:spPr>
        <p:txBody>
          <a:bodyPr>
            <a:normAutofit/>
          </a:bodyPr>
          <a:lstStyle/>
          <a:p>
            <a:r>
              <a:rPr lang="en-US" dirty="0"/>
              <a:t>Deep Convolutional Neural Networks (DCNN)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Good</a:t>
            </a:r>
            <a:r>
              <a:rPr lang="en-US" dirty="0"/>
              <a:t> performance: training and testing images have similar distributions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Poor</a:t>
            </a:r>
            <a:r>
              <a:rPr lang="en-US" dirty="0"/>
              <a:t> performance: on unseen brain image datasets</a:t>
            </a:r>
          </a:p>
          <a:p>
            <a:pPr lvl="2"/>
            <a:r>
              <a:rPr lang="en-US" dirty="0"/>
              <a:t>Due to different scanning protocols, tissue appearance,…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E8B86-8A98-4F82-98D8-7F074F47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3534797"/>
            <a:ext cx="2257425" cy="2695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E0860-7008-4C58-8529-8D10AB2A6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7" y="3534797"/>
            <a:ext cx="2549209" cy="269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BC051-7E32-40E1-8723-CBBA5781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154" y="3630378"/>
            <a:ext cx="2257426" cy="25999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5C719C-CCF4-4D20-B962-2B583F1B8AA0}"/>
              </a:ext>
            </a:extLst>
          </p:cNvPr>
          <p:cNvSpPr/>
          <p:nvPr/>
        </p:nvSpPr>
        <p:spPr>
          <a:xfrm>
            <a:off x="2177902" y="6214385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Dataset 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AD2DB2-707D-491D-B0A2-65E334372C47}"/>
              </a:ext>
            </a:extLst>
          </p:cNvPr>
          <p:cNvSpPr/>
          <p:nvPr/>
        </p:nvSpPr>
        <p:spPr>
          <a:xfrm>
            <a:off x="5093334" y="6214386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Dataset 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68207A-17C8-48F7-93D7-97052726A186}"/>
              </a:ext>
            </a:extLst>
          </p:cNvPr>
          <p:cNvSpPr/>
          <p:nvPr/>
        </p:nvSpPr>
        <p:spPr>
          <a:xfrm>
            <a:off x="7678100" y="6214384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Dataset C</a:t>
            </a:r>
          </a:p>
        </p:txBody>
      </p:sp>
    </p:spTree>
    <p:extLst>
      <p:ext uri="{BB962C8B-B14F-4D97-AF65-F5344CB8AC3E}">
        <p14:creationId xmlns:p14="http://schemas.microsoft.com/office/powerpoint/2010/main" val="167114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Works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C1DBD1-E6E8-4862-8BE7-B880B53D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4777"/>
            <a:ext cx="10972800" cy="4819658"/>
          </a:xfrm>
        </p:spPr>
        <p:txBody>
          <a:bodyPr>
            <a:normAutofit/>
          </a:bodyPr>
          <a:lstStyle/>
          <a:p>
            <a:r>
              <a:rPr lang="en-US" dirty="0"/>
              <a:t>Single-task learning: learn a single task at once</a:t>
            </a:r>
          </a:p>
          <a:p>
            <a:pPr lvl="1"/>
            <a:r>
              <a:rPr lang="en-US" dirty="0"/>
              <a:t>Learn for segmentation task </a:t>
            </a:r>
          </a:p>
          <a:p>
            <a:r>
              <a:rPr lang="en-US" dirty="0"/>
              <a:t>Multi-task learning: learn several related tasks at once</a:t>
            </a:r>
          </a:p>
          <a:p>
            <a:pPr lvl="1"/>
            <a:r>
              <a:rPr lang="en-US" dirty="0"/>
              <a:t>Learn for segmentation task and regression task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8BA49EDA-CEC4-42D9-9DF3-AD150E2303AD}"/>
              </a:ext>
            </a:extLst>
          </p:cNvPr>
          <p:cNvSpPr/>
          <p:nvPr/>
        </p:nvSpPr>
        <p:spPr>
          <a:xfrm rot="16200000">
            <a:off x="3890858" y="4516141"/>
            <a:ext cx="1374988" cy="857251"/>
          </a:xfrm>
          <a:prstGeom prst="trapezoi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Decoder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1B12EF8D-E9AD-4F5B-9765-7913C177BF07}"/>
              </a:ext>
            </a:extLst>
          </p:cNvPr>
          <p:cNvSpPr/>
          <p:nvPr/>
        </p:nvSpPr>
        <p:spPr>
          <a:xfrm rot="5400000">
            <a:off x="2916134" y="4537677"/>
            <a:ext cx="1374988" cy="857251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Encoder</a:t>
            </a: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5F606C6A-10BB-4323-BD3F-6D027DED667A}"/>
              </a:ext>
            </a:extLst>
          </p:cNvPr>
          <p:cNvSpPr/>
          <p:nvPr/>
        </p:nvSpPr>
        <p:spPr>
          <a:xfrm rot="16200000">
            <a:off x="6422923" y="5237442"/>
            <a:ext cx="1374988" cy="85725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Decoder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FBEF2D-6266-4CBE-8F83-5F3ED010CB61}"/>
              </a:ext>
            </a:extLst>
          </p:cNvPr>
          <p:cNvSpPr/>
          <p:nvPr/>
        </p:nvSpPr>
        <p:spPr>
          <a:xfrm rot="5400000">
            <a:off x="4449596" y="4760100"/>
            <a:ext cx="149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Segmentation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94FD4-D585-4E81-B7CD-4AF40B1B17FC}"/>
              </a:ext>
            </a:extLst>
          </p:cNvPr>
          <p:cNvSpPr/>
          <p:nvPr/>
        </p:nvSpPr>
        <p:spPr>
          <a:xfrm rot="5400000">
            <a:off x="6976089" y="3996427"/>
            <a:ext cx="149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Segmentation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C2F7D9-ACCA-4DB6-8A84-288FEC34865E}"/>
              </a:ext>
            </a:extLst>
          </p:cNvPr>
          <p:cNvSpPr/>
          <p:nvPr/>
        </p:nvSpPr>
        <p:spPr>
          <a:xfrm rot="5400000">
            <a:off x="7121962" y="5537201"/>
            <a:ext cx="119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Regression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54A670-FD2B-449D-A6CC-EA6AE6F2EB9C}"/>
              </a:ext>
            </a:extLst>
          </p:cNvPr>
          <p:cNvSpPr/>
          <p:nvPr/>
        </p:nvSpPr>
        <p:spPr>
          <a:xfrm>
            <a:off x="3488852" y="6221139"/>
            <a:ext cx="119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Single-task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3461C0-BAC5-4BEB-8577-3015E3A8680F}"/>
              </a:ext>
            </a:extLst>
          </p:cNvPr>
          <p:cNvSpPr/>
          <p:nvPr/>
        </p:nvSpPr>
        <p:spPr>
          <a:xfrm>
            <a:off x="6049998" y="6221139"/>
            <a:ext cx="1135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Multi-task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3266913C-DC3A-4417-8F2E-AD76DD1793EE}"/>
              </a:ext>
            </a:extLst>
          </p:cNvPr>
          <p:cNvSpPr/>
          <p:nvPr/>
        </p:nvSpPr>
        <p:spPr>
          <a:xfrm rot="5400000">
            <a:off x="5437716" y="4383410"/>
            <a:ext cx="1374988" cy="857251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Encoder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D18764E6-D9A5-49EE-A4F8-9E474614507C}"/>
              </a:ext>
            </a:extLst>
          </p:cNvPr>
          <p:cNvSpPr/>
          <p:nvPr/>
        </p:nvSpPr>
        <p:spPr>
          <a:xfrm rot="16200000">
            <a:off x="6420540" y="3752467"/>
            <a:ext cx="1374988" cy="857251"/>
          </a:xfrm>
          <a:prstGeom prst="trapezoi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407181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Method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C1DBD1-E6E8-4862-8BE7-B880B53D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2533"/>
            <a:ext cx="10972800" cy="4871901"/>
          </a:xfrm>
        </p:spPr>
        <p:txBody>
          <a:bodyPr>
            <a:normAutofit/>
          </a:bodyPr>
          <a:lstStyle/>
          <a:p>
            <a:r>
              <a:rPr lang="en-US" dirty="0"/>
              <a:t>Proposed multi-task learning for </a:t>
            </a:r>
            <a:r>
              <a:rPr lang="en-US" dirty="0">
                <a:solidFill>
                  <a:srgbClr val="FFFF00"/>
                </a:solidFill>
              </a:rPr>
              <a:t>Neonatal Brain Segmentation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First branch: 3D-Unet to generate </a:t>
            </a:r>
            <a:r>
              <a:rPr lang="en-US" dirty="0">
                <a:solidFill>
                  <a:srgbClr val="FFFF00"/>
                </a:solidFill>
              </a:rPr>
              <a:t>segmentation features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Second branch: estimate geodesic distance as </a:t>
            </a:r>
            <a:r>
              <a:rPr lang="en-US" dirty="0">
                <a:solidFill>
                  <a:srgbClr val="FFFF00"/>
                </a:solidFill>
              </a:rPr>
              <a:t>spatial features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Third branch: combine </a:t>
            </a:r>
            <a:r>
              <a:rPr lang="en-US" dirty="0">
                <a:solidFill>
                  <a:srgbClr val="FFFF00"/>
                </a:solidFill>
              </a:rPr>
              <a:t>segmentation and spatial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features</a:t>
            </a:r>
          </a:p>
          <a:p>
            <a:pPr lvl="1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061D47-3FA9-4FB1-B036-16DA4BBAFB94}"/>
              </a:ext>
            </a:extLst>
          </p:cNvPr>
          <p:cNvSpPr/>
          <p:nvPr/>
        </p:nvSpPr>
        <p:spPr>
          <a:xfrm>
            <a:off x="3014549" y="4173929"/>
            <a:ext cx="1610509" cy="717555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Multi-task network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8DF17A-E95B-40BB-B7E8-09082EDFAA2B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625058" y="4173925"/>
            <a:ext cx="566705" cy="358782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8FA5B61-0C72-424D-A0B8-485A0C1BDC4A}"/>
              </a:ext>
            </a:extLst>
          </p:cNvPr>
          <p:cNvSpPr/>
          <p:nvPr/>
        </p:nvSpPr>
        <p:spPr>
          <a:xfrm>
            <a:off x="1775280" y="4294875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Input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565DC2-3D6E-40E3-AB83-E2989D3B0F77}"/>
              </a:ext>
            </a:extLst>
          </p:cNvPr>
          <p:cNvCxnSpPr>
            <a:cxnSpLocks/>
          </p:cNvCxnSpPr>
          <p:nvPr/>
        </p:nvCxnSpPr>
        <p:spPr>
          <a:xfrm>
            <a:off x="2651934" y="4525708"/>
            <a:ext cx="362615" cy="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CE065B6-A235-4718-82BE-BD91758082DA}"/>
              </a:ext>
            </a:extLst>
          </p:cNvPr>
          <p:cNvSpPr/>
          <p:nvPr/>
        </p:nvSpPr>
        <p:spPr>
          <a:xfrm>
            <a:off x="5360112" y="3893490"/>
            <a:ext cx="239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CSF, WM, GM, BG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95243-43CC-4664-AC39-9893A3F6E14A}"/>
              </a:ext>
            </a:extLst>
          </p:cNvPr>
          <p:cNvSpPr/>
          <p:nvPr/>
        </p:nvSpPr>
        <p:spPr>
          <a:xfrm>
            <a:off x="5030142" y="4631080"/>
            <a:ext cx="3051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Geodesic distance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 map per class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036AE4-9039-4813-AE4D-71ABA50CDD1E}"/>
              </a:ext>
            </a:extLst>
          </p:cNvPr>
          <p:cNvCxnSpPr>
            <a:cxnSpLocks/>
          </p:cNvCxnSpPr>
          <p:nvPr/>
        </p:nvCxnSpPr>
        <p:spPr>
          <a:xfrm>
            <a:off x="4644244" y="4525708"/>
            <a:ext cx="522554" cy="34503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EFF4C7-C151-4932-8472-0B510630DA87}"/>
              </a:ext>
            </a:extLst>
          </p:cNvPr>
          <p:cNvCxnSpPr>
            <a:cxnSpLocks/>
          </p:cNvCxnSpPr>
          <p:nvPr/>
        </p:nvCxnSpPr>
        <p:spPr>
          <a:xfrm>
            <a:off x="8329490" y="4565002"/>
            <a:ext cx="362615" cy="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E424E7B8-32A5-4A38-BB55-E1CDAD96B156}"/>
              </a:ext>
            </a:extLst>
          </p:cNvPr>
          <p:cNvSpPr/>
          <p:nvPr/>
        </p:nvSpPr>
        <p:spPr>
          <a:xfrm>
            <a:off x="7964426" y="4079230"/>
            <a:ext cx="362615" cy="971545"/>
          </a:xfrm>
          <a:prstGeom prst="rightBrace">
            <a:avLst>
              <a:gd name="adj1" fmla="val 26720"/>
              <a:gd name="adj2" fmla="val 50000"/>
            </a:avLst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70700F-5DC4-482B-91BE-26CE9F42076E}"/>
              </a:ext>
            </a:extLst>
          </p:cNvPr>
          <p:cNvSpPr/>
          <p:nvPr/>
        </p:nvSpPr>
        <p:spPr>
          <a:xfrm>
            <a:off x="8941348" y="4307994"/>
            <a:ext cx="239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CSF, WM, GM, BG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7C36BC-39B2-4B7A-9B2A-45EE4F2B5041}"/>
              </a:ext>
            </a:extLst>
          </p:cNvPr>
          <p:cNvSpPr/>
          <p:nvPr/>
        </p:nvSpPr>
        <p:spPr>
          <a:xfrm>
            <a:off x="8199363" y="4050986"/>
            <a:ext cx="97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56074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Branch: 3D-Unet for Segmentation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C1DBD1-E6E8-4862-8BE7-B880B53D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34" y="1358471"/>
            <a:ext cx="10972800" cy="4525963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66">
            <a:extLst>
              <a:ext uri="{FF2B5EF4-FFF2-40B4-BE49-F238E27FC236}">
                <a16:creationId xmlns:a16="http://schemas.microsoft.com/office/drawing/2014/main" id="{EB80FF15-612E-40A7-BE50-4047C2CFB612}"/>
              </a:ext>
            </a:extLst>
          </p:cNvPr>
          <p:cNvSpPr txBox="1">
            <a:spLocks/>
          </p:cNvSpPr>
          <p:nvPr/>
        </p:nvSpPr>
        <p:spPr>
          <a:xfrm>
            <a:off x="631634" y="128135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A5B80FB-DAC0-4942-B6A8-6168DBDAD6EE}"/>
              </a:ext>
            </a:extLst>
          </p:cNvPr>
          <p:cNvSpPr>
            <a:spLocks/>
          </p:cNvSpPr>
          <p:nvPr/>
        </p:nvSpPr>
        <p:spPr>
          <a:xfrm>
            <a:off x="7663129" y="1547133"/>
            <a:ext cx="950213" cy="837142"/>
          </a:xfrm>
          <a:prstGeom prst="cube">
            <a:avLst>
              <a:gd name="adj" fmla="val 33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9AC0C5EE-9E9A-46A4-A569-A972539315F2}"/>
              </a:ext>
            </a:extLst>
          </p:cNvPr>
          <p:cNvSpPr>
            <a:spLocks/>
          </p:cNvSpPr>
          <p:nvPr/>
        </p:nvSpPr>
        <p:spPr>
          <a:xfrm>
            <a:off x="6946322" y="2541231"/>
            <a:ext cx="703166" cy="684571"/>
          </a:xfrm>
          <a:prstGeom prst="cube">
            <a:avLst>
              <a:gd name="adj" fmla="val 367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07E2CD0-FC76-4B4A-BFAE-BB2FE91AC71B}"/>
              </a:ext>
            </a:extLst>
          </p:cNvPr>
          <p:cNvSpPr>
            <a:spLocks/>
          </p:cNvSpPr>
          <p:nvPr/>
        </p:nvSpPr>
        <p:spPr>
          <a:xfrm>
            <a:off x="6029933" y="3274202"/>
            <a:ext cx="645919" cy="662107"/>
          </a:xfrm>
          <a:prstGeom prst="cube">
            <a:avLst>
              <a:gd name="adj" fmla="val 4812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6B0E7A4C-402E-4B08-BBE8-F9975BB45EC5}"/>
              </a:ext>
            </a:extLst>
          </p:cNvPr>
          <p:cNvSpPr>
            <a:spLocks/>
          </p:cNvSpPr>
          <p:nvPr/>
        </p:nvSpPr>
        <p:spPr>
          <a:xfrm>
            <a:off x="3622541" y="3891669"/>
            <a:ext cx="699358" cy="729040"/>
          </a:xfrm>
          <a:prstGeom prst="cube">
            <a:avLst>
              <a:gd name="adj" fmla="val 616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9E49EC-0401-416E-9074-56C3836BE209}"/>
              </a:ext>
            </a:extLst>
          </p:cNvPr>
          <p:cNvCxnSpPr>
            <a:cxnSpLocks/>
          </p:cNvCxnSpPr>
          <p:nvPr/>
        </p:nvCxnSpPr>
        <p:spPr>
          <a:xfrm>
            <a:off x="3906819" y="3837708"/>
            <a:ext cx="0" cy="311881"/>
          </a:xfrm>
          <a:prstGeom prst="straightConnector1">
            <a:avLst/>
          </a:prstGeom>
          <a:noFill/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be 10">
            <a:extLst>
              <a:ext uri="{FF2B5EF4-FFF2-40B4-BE49-F238E27FC236}">
                <a16:creationId xmlns:a16="http://schemas.microsoft.com/office/drawing/2014/main" id="{7B09F866-8B3B-45B2-8525-F8605E322DB4}"/>
              </a:ext>
            </a:extLst>
          </p:cNvPr>
          <p:cNvSpPr>
            <a:spLocks/>
          </p:cNvSpPr>
          <p:nvPr/>
        </p:nvSpPr>
        <p:spPr>
          <a:xfrm>
            <a:off x="3077483" y="3240387"/>
            <a:ext cx="645919" cy="675538"/>
          </a:xfrm>
          <a:prstGeom prst="cube">
            <a:avLst>
              <a:gd name="adj" fmla="val 4502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3C79B201-68DD-429A-949D-AD1EC34B50D4}"/>
              </a:ext>
            </a:extLst>
          </p:cNvPr>
          <p:cNvSpPr>
            <a:spLocks/>
          </p:cNvSpPr>
          <p:nvPr/>
        </p:nvSpPr>
        <p:spPr>
          <a:xfrm>
            <a:off x="2238721" y="1561896"/>
            <a:ext cx="950213" cy="837142"/>
          </a:xfrm>
          <a:prstGeom prst="cube">
            <a:avLst>
              <a:gd name="adj" fmla="val 33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C8C0CA5E-C763-46B6-B5B8-46ABA792A91D}"/>
              </a:ext>
            </a:extLst>
          </p:cNvPr>
          <p:cNvSpPr>
            <a:spLocks/>
          </p:cNvSpPr>
          <p:nvPr/>
        </p:nvSpPr>
        <p:spPr>
          <a:xfrm>
            <a:off x="4227474" y="3915023"/>
            <a:ext cx="699358" cy="729040"/>
          </a:xfrm>
          <a:prstGeom prst="cube">
            <a:avLst>
              <a:gd name="adj" fmla="val 616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22AC482E-A572-4A31-9927-5F9DCCB624AB}"/>
              </a:ext>
            </a:extLst>
          </p:cNvPr>
          <p:cNvSpPr>
            <a:spLocks/>
          </p:cNvSpPr>
          <p:nvPr/>
        </p:nvSpPr>
        <p:spPr>
          <a:xfrm>
            <a:off x="3686351" y="3241491"/>
            <a:ext cx="645919" cy="675538"/>
          </a:xfrm>
          <a:prstGeom prst="cube">
            <a:avLst>
              <a:gd name="adj" fmla="val 4502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5140AD-580A-4732-AC15-4F5CD5B003A9}"/>
              </a:ext>
            </a:extLst>
          </p:cNvPr>
          <p:cNvCxnSpPr>
            <a:cxnSpLocks/>
          </p:cNvCxnSpPr>
          <p:nvPr/>
        </p:nvCxnSpPr>
        <p:spPr>
          <a:xfrm>
            <a:off x="3363019" y="3145732"/>
            <a:ext cx="0" cy="311881"/>
          </a:xfrm>
          <a:prstGeom prst="straightConnector1">
            <a:avLst/>
          </a:prstGeom>
          <a:noFill/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be 15">
            <a:extLst>
              <a:ext uri="{FF2B5EF4-FFF2-40B4-BE49-F238E27FC236}">
                <a16:creationId xmlns:a16="http://schemas.microsoft.com/office/drawing/2014/main" id="{A9C9CBA1-6844-4279-BE2C-243ED4BF5E0A}"/>
              </a:ext>
            </a:extLst>
          </p:cNvPr>
          <p:cNvSpPr>
            <a:spLocks/>
          </p:cNvSpPr>
          <p:nvPr/>
        </p:nvSpPr>
        <p:spPr>
          <a:xfrm>
            <a:off x="8312790" y="1547133"/>
            <a:ext cx="950213" cy="837142"/>
          </a:xfrm>
          <a:prstGeom prst="cube">
            <a:avLst>
              <a:gd name="adj" fmla="val 3363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A15312D4-55AD-4607-BB82-BE8F08494F0F}"/>
              </a:ext>
            </a:extLst>
          </p:cNvPr>
          <p:cNvSpPr>
            <a:spLocks/>
          </p:cNvSpPr>
          <p:nvPr/>
        </p:nvSpPr>
        <p:spPr>
          <a:xfrm>
            <a:off x="6380098" y="3274126"/>
            <a:ext cx="645919" cy="662107"/>
          </a:xfrm>
          <a:prstGeom prst="cube">
            <a:avLst>
              <a:gd name="adj" fmla="val 4812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96852967-648E-4684-8FEC-5BBEE328DCF8}"/>
              </a:ext>
            </a:extLst>
          </p:cNvPr>
          <p:cNvSpPr>
            <a:spLocks/>
          </p:cNvSpPr>
          <p:nvPr/>
        </p:nvSpPr>
        <p:spPr>
          <a:xfrm>
            <a:off x="7407261" y="2532735"/>
            <a:ext cx="703166" cy="684571"/>
          </a:xfrm>
          <a:prstGeom prst="cube">
            <a:avLst>
              <a:gd name="adj" fmla="val 367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E87428-C9A6-4544-B974-F92AA3E5F029}"/>
              </a:ext>
            </a:extLst>
          </p:cNvPr>
          <p:cNvCxnSpPr>
            <a:cxnSpLocks/>
          </p:cNvCxnSpPr>
          <p:nvPr/>
        </p:nvCxnSpPr>
        <p:spPr>
          <a:xfrm>
            <a:off x="3188934" y="2012050"/>
            <a:ext cx="4266349" cy="0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B9FA03-AF25-4C84-BF7D-BC035545E1D3}"/>
              </a:ext>
            </a:extLst>
          </p:cNvPr>
          <p:cNvGrpSpPr/>
          <p:nvPr/>
        </p:nvGrpSpPr>
        <p:grpSpPr>
          <a:xfrm>
            <a:off x="1020564" y="2416241"/>
            <a:ext cx="1214779" cy="2032839"/>
            <a:chOff x="2007960" y="2349007"/>
            <a:chExt cx="1214779" cy="203283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A056643-4C87-4D57-8B9B-07B40502EA47}"/>
                </a:ext>
              </a:extLst>
            </p:cNvPr>
            <p:cNvCxnSpPr>
              <a:cxnSpLocks/>
            </p:cNvCxnSpPr>
            <p:nvPr/>
          </p:nvCxnSpPr>
          <p:spPr>
            <a:xfrm>
              <a:off x="2007960" y="2349007"/>
              <a:ext cx="1214779" cy="203283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B76EC6-CF24-49B0-836A-9CE61E13C14C}"/>
                </a:ext>
              </a:extLst>
            </p:cNvPr>
            <p:cNvSpPr>
              <a:spLocks/>
            </p:cNvSpPr>
            <p:nvPr/>
          </p:nvSpPr>
          <p:spPr>
            <a:xfrm rot="19799610">
              <a:off x="2584836" y="2602077"/>
              <a:ext cx="430887" cy="152670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Contraction path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650DF4-BFE8-4321-BE86-FCAB10DB1D47}"/>
              </a:ext>
            </a:extLst>
          </p:cNvPr>
          <p:cNvGrpSpPr/>
          <p:nvPr/>
        </p:nvGrpSpPr>
        <p:grpSpPr>
          <a:xfrm>
            <a:off x="8675079" y="2451377"/>
            <a:ext cx="1861209" cy="2118625"/>
            <a:chOff x="8408814" y="2234233"/>
            <a:chExt cx="1861209" cy="211862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9E5CC8-3DDA-4904-980A-6D3B0BE1FD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8814" y="2234233"/>
              <a:ext cx="1861209" cy="2118626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BCADA9-BDC4-4DF1-A928-C43717BA50C9}"/>
                </a:ext>
              </a:extLst>
            </p:cNvPr>
            <p:cNvSpPr>
              <a:spLocks/>
            </p:cNvSpPr>
            <p:nvPr/>
          </p:nvSpPr>
          <p:spPr>
            <a:xfrm rot="13313767">
              <a:off x="8933328" y="2601626"/>
              <a:ext cx="430887" cy="13984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Expansion path</a:t>
              </a:r>
            </a:p>
          </p:txBody>
        </p:sp>
      </p:grpSp>
      <p:sp>
        <p:nvSpPr>
          <p:cNvPr id="26" name="Cube 25">
            <a:extLst>
              <a:ext uri="{FF2B5EF4-FFF2-40B4-BE49-F238E27FC236}">
                <a16:creationId xmlns:a16="http://schemas.microsoft.com/office/drawing/2014/main" id="{F11980BD-40B8-4FB8-96B1-85DC45D5000F}"/>
              </a:ext>
            </a:extLst>
          </p:cNvPr>
          <p:cNvSpPr>
            <a:spLocks/>
          </p:cNvSpPr>
          <p:nvPr/>
        </p:nvSpPr>
        <p:spPr>
          <a:xfrm>
            <a:off x="7214531" y="3302777"/>
            <a:ext cx="645919" cy="662107"/>
          </a:xfrm>
          <a:prstGeom prst="cube">
            <a:avLst>
              <a:gd name="adj" fmla="val 4812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62AEE1-7234-4446-9A77-162816FFE9FC}"/>
              </a:ext>
            </a:extLst>
          </p:cNvPr>
          <p:cNvCxnSpPr>
            <a:cxnSpLocks/>
          </p:cNvCxnSpPr>
          <p:nvPr/>
        </p:nvCxnSpPr>
        <p:spPr>
          <a:xfrm flipV="1">
            <a:off x="6872285" y="3615613"/>
            <a:ext cx="303781" cy="907"/>
          </a:xfrm>
          <a:prstGeom prst="straightConnector1">
            <a:avLst/>
          </a:prstGeom>
          <a:noFill/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8345E4-FCAB-4AB6-BD9A-0BF38AE54EBB}"/>
              </a:ext>
            </a:extLst>
          </p:cNvPr>
          <p:cNvCxnSpPr>
            <a:cxnSpLocks/>
          </p:cNvCxnSpPr>
          <p:nvPr/>
        </p:nvCxnSpPr>
        <p:spPr>
          <a:xfrm flipV="1">
            <a:off x="7543569" y="3225876"/>
            <a:ext cx="0" cy="258734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4826E5-BDD2-4B4B-8CA4-3BCCFBD617E1}"/>
              </a:ext>
            </a:extLst>
          </p:cNvPr>
          <p:cNvCxnSpPr>
            <a:cxnSpLocks/>
          </p:cNvCxnSpPr>
          <p:nvPr/>
        </p:nvCxnSpPr>
        <p:spPr>
          <a:xfrm flipV="1">
            <a:off x="8117196" y="2874562"/>
            <a:ext cx="303781" cy="907"/>
          </a:xfrm>
          <a:prstGeom prst="straightConnector1">
            <a:avLst/>
          </a:prstGeom>
          <a:noFill/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be 29">
            <a:extLst>
              <a:ext uri="{FF2B5EF4-FFF2-40B4-BE49-F238E27FC236}">
                <a16:creationId xmlns:a16="http://schemas.microsoft.com/office/drawing/2014/main" id="{50179EF9-7374-46A4-9505-25DAC70F0130}"/>
              </a:ext>
            </a:extLst>
          </p:cNvPr>
          <p:cNvSpPr>
            <a:spLocks/>
          </p:cNvSpPr>
          <p:nvPr/>
        </p:nvSpPr>
        <p:spPr>
          <a:xfrm>
            <a:off x="8407334" y="2475938"/>
            <a:ext cx="703166" cy="684571"/>
          </a:xfrm>
          <a:prstGeom prst="cube">
            <a:avLst>
              <a:gd name="adj" fmla="val 367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F3A1F6-8D18-43B5-AFA1-E24EB0C782C5}"/>
              </a:ext>
            </a:extLst>
          </p:cNvPr>
          <p:cNvCxnSpPr>
            <a:cxnSpLocks/>
          </p:cNvCxnSpPr>
          <p:nvPr/>
        </p:nvCxnSpPr>
        <p:spPr>
          <a:xfrm flipV="1">
            <a:off x="8749798" y="2383956"/>
            <a:ext cx="0" cy="258734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be 31">
            <a:extLst>
              <a:ext uri="{FF2B5EF4-FFF2-40B4-BE49-F238E27FC236}">
                <a16:creationId xmlns:a16="http://schemas.microsoft.com/office/drawing/2014/main" id="{9336FC75-CCC5-4560-ACA2-862A48B28804}"/>
              </a:ext>
            </a:extLst>
          </p:cNvPr>
          <p:cNvSpPr>
            <a:spLocks/>
          </p:cNvSpPr>
          <p:nvPr/>
        </p:nvSpPr>
        <p:spPr>
          <a:xfrm>
            <a:off x="6180746" y="4050864"/>
            <a:ext cx="553219" cy="584167"/>
          </a:xfrm>
          <a:prstGeom prst="cube">
            <a:avLst>
              <a:gd name="adj" fmla="val 514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18586C-DEDE-4284-8AA9-386972B0D3A7}"/>
              </a:ext>
            </a:extLst>
          </p:cNvPr>
          <p:cNvCxnSpPr>
            <a:cxnSpLocks/>
          </p:cNvCxnSpPr>
          <p:nvPr/>
        </p:nvCxnSpPr>
        <p:spPr>
          <a:xfrm>
            <a:off x="4810333" y="4323897"/>
            <a:ext cx="1307702" cy="2"/>
          </a:xfrm>
          <a:prstGeom prst="straightConnector1">
            <a:avLst/>
          </a:prstGeom>
          <a:noFill/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FB9C3C4-FF5A-4834-BB06-595D9E8B6B1A}"/>
              </a:ext>
            </a:extLst>
          </p:cNvPr>
          <p:cNvCxnSpPr>
            <a:cxnSpLocks/>
          </p:cNvCxnSpPr>
          <p:nvPr/>
        </p:nvCxnSpPr>
        <p:spPr>
          <a:xfrm flipV="1">
            <a:off x="6459449" y="3945834"/>
            <a:ext cx="0" cy="258734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be 34">
            <a:extLst>
              <a:ext uri="{FF2B5EF4-FFF2-40B4-BE49-F238E27FC236}">
                <a16:creationId xmlns:a16="http://schemas.microsoft.com/office/drawing/2014/main" id="{BB69614A-4FEA-4F9C-8FEA-533E10BCDA64}"/>
              </a:ext>
            </a:extLst>
          </p:cNvPr>
          <p:cNvSpPr>
            <a:spLocks/>
          </p:cNvSpPr>
          <p:nvPr/>
        </p:nvSpPr>
        <p:spPr>
          <a:xfrm>
            <a:off x="1123585" y="1573794"/>
            <a:ext cx="950213" cy="837142"/>
          </a:xfrm>
          <a:prstGeom prst="cube">
            <a:avLst>
              <a:gd name="adj" fmla="val 33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350A17-46DA-4F9C-9CB2-6C5E15C8B29E}"/>
              </a:ext>
            </a:extLst>
          </p:cNvPr>
          <p:cNvCxnSpPr>
            <a:cxnSpLocks/>
          </p:cNvCxnSpPr>
          <p:nvPr/>
        </p:nvCxnSpPr>
        <p:spPr>
          <a:xfrm>
            <a:off x="1870598" y="2071988"/>
            <a:ext cx="367177" cy="0"/>
          </a:xfrm>
          <a:prstGeom prst="straightConnector1">
            <a:avLst/>
          </a:prstGeom>
          <a:noFill/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be 36">
            <a:extLst>
              <a:ext uri="{FF2B5EF4-FFF2-40B4-BE49-F238E27FC236}">
                <a16:creationId xmlns:a16="http://schemas.microsoft.com/office/drawing/2014/main" id="{D1946197-5551-440B-8540-16EE2270EFA6}"/>
              </a:ext>
            </a:extLst>
          </p:cNvPr>
          <p:cNvSpPr>
            <a:spLocks/>
          </p:cNvSpPr>
          <p:nvPr/>
        </p:nvSpPr>
        <p:spPr>
          <a:xfrm>
            <a:off x="2212279" y="2575145"/>
            <a:ext cx="703166" cy="670491"/>
          </a:xfrm>
          <a:prstGeom prst="cube">
            <a:avLst>
              <a:gd name="adj" fmla="val 367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50CEFE-A2C9-4422-8354-5A5B9DCB9BD6}"/>
              </a:ext>
            </a:extLst>
          </p:cNvPr>
          <p:cNvCxnSpPr>
            <a:cxnSpLocks/>
          </p:cNvCxnSpPr>
          <p:nvPr/>
        </p:nvCxnSpPr>
        <p:spPr>
          <a:xfrm>
            <a:off x="2608210" y="2395699"/>
            <a:ext cx="0" cy="311881"/>
          </a:xfrm>
          <a:prstGeom prst="straightConnector1">
            <a:avLst/>
          </a:prstGeom>
          <a:noFill/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3B3FF0-A092-4DC6-8C42-1E4197565BAE}"/>
              </a:ext>
            </a:extLst>
          </p:cNvPr>
          <p:cNvCxnSpPr>
            <a:cxnSpLocks/>
          </p:cNvCxnSpPr>
          <p:nvPr/>
        </p:nvCxnSpPr>
        <p:spPr>
          <a:xfrm>
            <a:off x="2705943" y="2960773"/>
            <a:ext cx="389491" cy="10112"/>
          </a:xfrm>
          <a:prstGeom prst="straightConnector1">
            <a:avLst/>
          </a:prstGeom>
          <a:noFill/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be 39">
            <a:extLst>
              <a:ext uri="{FF2B5EF4-FFF2-40B4-BE49-F238E27FC236}">
                <a16:creationId xmlns:a16="http://schemas.microsoft.com/office/drawing/2014/main" id="{BA0244B9-7291-4ACB-8365-9203626B6B1D}"/>
              </a:ext>
            </a:extLst>
          </p:cNvPr>
          <p:cNvSpPr>
            <a:spLocks/>
          </p:cNvSpPr>
          <p:nvPr/>
        </p:nvSpPr>
        <p:spPr>
          <a:xfrm>
            <a:off x="3082127" y="2571003"/>
            <a:ext cx="703166" cy="670491"/>
          </a:xfrm>
          <a:prstGeom prst="cube">
            <a:avLst>
              <a:gd name="adj" fmla="val 367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71006B1-6FB5-4B17-B4A4-EA607E0533A9}"/>
              </a:ext>
            </a:extLst>
          </p:cNvPr>
          <p:cNvCxnSpPr>
            <a:cxnSpLocks/>
          </p:cNvCxnSpPr>
          <p:nvPr/>
        </p:nvCxnSpPr>
        <p:spPr>
          <a:xfrm flipV="1">
            <a:off x="3451641" y="3707587"/>
            <a:ext cx="253921" cy="15973"/>
          </a:xfrm>
          <a:prstGeom prst="straightConnector1">
            <a:avLst/>
          </a:prstGeom>
          <a:noFill/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3E78F9-FDEB-4777-8CA4-FD4DB6628A8A}"/>
              </a:ext>
            </a:extLst>
          </p:cNvPr>
          <p:cNvCxnSpPr>
            <a:cxnSpLocks/>
          </p:cNvCxnSpPr>
          <p:nvPr/>
        </p:nvCxnSpPr>
        <p:spPr>
          <a:xfrm flipV="1">
            <a:off x="4016448" y="4279131"/>
            <a:ext cx="253921" cy="15973"/>
          </a:xfrm>
          <a:prstGeom prst="straightConnector1">
            <a:avLst/>
          </a:prstGeom>
          <a:noFill/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CC9FA83-ED38-4592-B190-A08AF8D550A7}"/>
              </a:ext>
            </a:extLst>
          </p:cNvPr>
          <p:cNvCxnSpPr>
            <a:cxnSpLocks/>
          </p:cNvCxnSpPr>
          <p:nvPr/>
        </p:nvCxnSpPr>
        <p:spPr>
          <a:xfrm flipV="1">
            <a:off x="9145667" y="1959955"/>
            <a:ext cx="303781" cy="907"/>
          </a:xfrm>
          <a:prstGeom prst="straightConnector1">
            <a:avLst/>
          </a:prstGeom>
          <a:noFill/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be 43">
            <a:extLst>
              <a:ext uri="{FF2B5EF4-FFF2-40B4-BE49-F238E27FC236}">
                <a16:creationId xmlns:a16="http://schemas.microsoft.com/office/drawing/2014/main" id="{AE2AB420-80F9-46DD-9FCE-E1BAD9675DB8}"/>
              </a:ext>
            </a:extLst>
          </p:cNvPr>
          <p:cNvSpPr>
            <a:spLocks/>
          </p:cNvSpPr>
          <p:nvPr/>
        </p:nvSpPr>
        <p:spPr>
          <a:xfrm>
            <a:off x="9437558" y="1495716"/>
            <a:ext cx="950213" cy="837142"/>
          </a:xfrm>
          <a:prstGeom prst="cube">
            <a:avLst>
              <a:gd name="adj" fmla="val 3363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B8A1C43-3EEC-4DA8-90B4-949FFFC78BC5}"/>
              </a:ext>
            </a:extLst>
          </p:cNvPr>
          <p:cNvCxnSpPr>
            <a:cxnSpLocks/>
          </p:cNvCxnSpPr>
          <p:nvPr/>
        </p:nvCxnSpPr>
        <p:spPr>
          <a:xfrm flipV="1">
            <a:off x="3785296" y="2941721"/>
            <a:ext cx="3086987" cy="19048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84069D-9C55-4FEC-BB44-645191A7219D}"/>
              </a:ext>
            </a:extLst>
          </p:cNvPr>
          <p:cNvCxnSpPr>
            <a:cxnSpLocks/>
          </p:cNvCxnSpPr>
          <p:nvPr/>
        </p:nvCxnSpPr>
        <p:spPr>
          <a:xfrm>
            <a:off x="4332269" y="3590215"/>
            <a:ext cx="1710427" cy="0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764B83-B80F-4441-BCC5-0F09835BE82E}"/>
              </a:ext>
            </a:extLst>
          </p:cNvPr>
          <p:cNvGrpSpPr/>
          <p:nvPr/>
        </p:nvGrpSpPr>
        <p:grpSpPr>
          <a:xfrm>
            <a:off x="313098" y="4925257"/>
            <a:ext cx="7734208" cy="916342"/>
            <a:chOff x="1952727" y="4987519"/>
            <a:chExt cx="7734207" cy="916343"/>
          </a:xfrm>
          <a:noFill/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9AC7CF9-CC75-4146-AA8F-43FEBAE4D447}"/>
                </a:ext>
              </a:extLst>
            </p:cNvPr>
            <p:cNvGrpSpPr/>
            <p:nvPr/>
          </p:nvGrpSpPr>
          <p:grpSpPr>
            <a:xfrm>
              <a:off x="1952727" y="4987519"/>
              <a:ext cx="7734207" cy="916343"/>
              <a:chOff x="1626731" y="4837208"/>
              <a:chExt cx="7336668" cy="916343"/>
            </a:xfrm>
            <a:grpFill/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1E04E38-B72C-4FFE-8C40-65482B71684E}"/>
                  </a:ext>
                </a:extLst>
              </p:cNvPr>
              <p:cNvGrpSpPr/>
              <p:nvPr/>
            </p:nvGrpSpPr>
            <p:grpSpPr>
              <a:xfrm>
                <a:off x="1626731" y="4837208"/>
                <a:ext cx="7336668" cy="916343"/>
                <a:chOff x="2957084" y="4855758"/>
                <a:chExt cx="7336668" cy="916343"/>
              </a:xfrm>
              <a:grpFill/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49515A2-02B7-45FE-AF4F-145D36D7969E}"/>
                    </a:ext>
                  </a:extLst>
                </p:cNvPr>
                <p:cNvGrpSpPr/>
                <p:nvPr/>
              </p:nvGrpSpPr>
              <p:grpSpPr>
                <a:xfrm>
                  <a:off x="2957084" y="4855758"/>
                  <a:ext cx="7336668" cy="916343"/>
                  <a:chOff x="3049959" y="5108552"/>
                  <a:chExt cx="7336668" cy="916343"/>
                </a:xfrm>
                <a:grpFill/>
              </p:grpSpPr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0340A207-1551-44C2-B54D-76C967B224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37578" y="5772613"/>
                    <a:ext cx="454563" cy="0"/>
                  </a:xfrm>
                  <a:prstGeom prst="straightConnector1">
                    <a:avLst/>
                  </a:prstGeom>
                  <a:grpFill/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788532B-77BB-4015-BB02-ABCB8DE9D30E}"/>
                      </a:ext>
                    </a:extLst>
                  </p:cNvPr>
                  <p:cNvSpPr/>
                  <p:nvPr/>
                </p:nvSpPr>
                <p:spPr>
                  <a:xfrm>
                    <a:off x="3739717" y="5228976"/>
                    <a:ext cx="1431196" cy="338554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Down-sampling</a:t>
                    </a: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B6D30EF-38DE-400F-B7A0-5A6685B58CAF}"/>
                      </a:ext>
                    </a:extLst>
                  </p:cNvPr>
                  <p:cNvSpPr/>
                  <p:nvPr/>
                </p:nvSpPr>
                <p:spPr>
                  <a:xfrm>
                    <a:off x="5401411" y="5230643"/>
                    <a:ext cx="1822291" cy="338554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Dense connection</a:t>
                    </a:r>
                  </a:p>
                </p:txBody>
              </p: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BEE3656B-A017-4B84-8445-2498B0BD59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33341" y="5411439"/>
                    <a:ext cx="454563" cy="0"/>
                  </a:xfrm>
                  <a:prstGeom prst="straightConnector1">
                    <a:avLst/>
                  </a:prstGeom>
                  <a:grpFill/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>
                    <a:extLst>
                      <a:ext uri="{FF2B5EF4-FFF2-40B4-BE49-F238E27FC236}">
                        <a16:creationId xmlns:a16="http://schemas.microsoft.com/office/drawing/2014/main" id="{A5094815-0AFF-4970-A241-05266D3A37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16364" y="5774057"/>
                    <a:ext cx="407918" cy="0"/>
                  </a:xfrm>
                  <a:prstGeom prst="straightConnector1">
                    <a:avLst/>
                  </a:prstGeom>
                  <a:grpFill/>
                  <a:ln w="19050">
                    <a:solidFill>
                      <a:schemeClr val="bg1">
                        <a:lumMod val="9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52C4091-8B21-4DB3-A031-CB19EEA1BB62}"/>
                      </a:ext>
                    </a:extLst>
                  </p:cNvPr>
                  <p:cNvSpPr/>
                  <p:nvPr/>
                </p:nvSpPr>
                <p:spPr>
                  <a:xfrm>
                    <a:off x="8360583" y="5603604"/>
                    <a:ext cx="1822291" cy="338554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Skip connection</a:t>
                    </a: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564AB71C-0F87-4EDF-9274-942A5BF7770F}"/>
                      </a:ext>
                    </a:extLst>
                  </p:cNvPr>
                  <p:cNvSpPr/>
                  <p:nvPr/>
                </p:nvSpPr>
                <p:spPr>
                  <a:xfrm>
                    <a:off x="3628894" y="5607793"/>
                    <a:ext cx="1411797" cy="338554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Up-sampling</a:t>
                    </a:r>
                  </a:p>
                </p:txBody>
              </p:sp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1CD27199-998E-459C-A7EC-11489C3AB0B6}"/>
                      </a:ext>
                    </a:extLst>
                  </p:cNvPr>
                  <p:cNvSpPr/>
                  <p:nvPr/>
                </p:nvSpPr>
                <p:spPr>
                  <a:xfrm>
                    <a:off x="3049959" y="5108552"/>
                    <a:ext cx="7336668" cy="916343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DB3C737D-2D95-420A-A6EE-E132D72200BF}"/>
                    </a:ext>
                  </a:extLst>
                </p:cNvPr>
                <p:cNvCxnSpPr>
                  <a:cxnSpLocks/>
                  <a:endCxn id="51" idx="1"/>
                </p:cNvCxnSpPr>
                <p:nvPr/>
              </p:nvCxnSpPr>
              <p:spPr>
                <a:xfrm>
                  <a:off x="5080625" y="5533698"/>
                  <a:ext cx="371068" cy="0"/>
                </a:xfrm>
                <a:prstGeom prst="straightConnector1">
                  <a:avLst/>
                </a:prstGeom>
                <a:grpFill/>
                <a:ln w="5715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83F54932-5904-46F8-B1A0-B60431692705}"/>
                      </a:ext>
                    </a:extLst>
                  </p:cNvPr>
                  <p:cNvSpPr/>
                  <p:nvPr/>
                </p:nvSpPr>
                <p:spPr>
                  <a:xfrm>
                    <a:off x="4121340" y="5345870"/>
                    <a:ext cx="2498171" cy="338554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3×3×3 </m:t>
                        </m:r>
                      </m:oMath>
                    </a14:m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Conv+ BN + ReLU</a:t>
                    </a: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83F54932-5904-46F8-B1A0-B604316927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1340" y="5345870"/>
                    <a:ext cx="2498171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455" r="-1157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F4430C7-6A0C-43A0-B248-69FF99225332}"/>
                </a:ext>
              </a:extLst>
            </p:cNvPr>
            <p:cNvCxnSpPr>
              <a:cxnSpLocks/>
            </p:cNvCxnSpPr>
            <p:nvPr/>
          </p:nvCxnSpPr>
          <p:spPr>
            <a:xfrm>
              <a:off x="4191334" y="5291831"/>
              <a:ext cx="367176" cy="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2016E25F-0767-4A1D-988E-340501307361}"/>
              </a:ext>
            </a:extLst>
          </p:cNvPr>
          <p:cNvSpPr/>
          <p:nvPr/>
        </p:nvSpPr>
        <p:spPr>
          <a:xfrm>
            <a:off x="2255826" y="5868591"/>
            <a:ext cx="3573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3D-Unet with Dense Connection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D0E93B-F97A-474C-8A87-80D82EEBA2AD}"/>
              </a:ext>
            </a:extLst>
          </p:cNvPr>
          <p:cNvGrpSpPr/>
          <p:nvPr/>
        </p:nvGrpSpPr>
        <p:grpSpPr>
          <a:xfrm>
            <a:off x="2998831" y="2035781"/>
            <a:ext cx="4155742" cy="806967"/>
            <a:chOff x="2976793" y="2112897"/>
            <a:chExt cx="4155743" cy="80696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B28A990-FE41-473A-BAF1-0DF6010C4AFE}"/>
                </a:ext>
              </a:extLst>
            </p:cNvPr>
            <p:cNvSpPr/>
            <p:nvPr/>
          </p:nvSpPr>
          <p:spPr>
            <a:xfrm>
              <a:off x="2976793" y="2268784"/>
              <a:ext cx="1943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High-level features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ED28F81-4606-47D4-A58C-200ED07C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6625" y="2614926"/>
              <a:ext cx="1167730" cy="304938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0A60E49-4033-4574-80C1-500FA8CC9ABC}"/>
                </a:ext>
              </a:extLst>
            </p:cNvPr>
            <p:cNvSpPr/>
            <p:nvPr/>
          </p:nvSpPr>
          <p:spPr>
            <a:xfrm>
              <a:off x="4835882" y="2112897"/>
              <a:ext cx="22966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Bad localization </a:t>
              </a:r>
            </a:p>
            <a:p>
              <a:r>
                <a:rPr lang="en-US" sz="2000" dirty="0">
                  <a:solidFill>
                    <a:srgbClr val="FFFF00"/>
                  </a:solidFill>
                </a:rPr>
                <a:t>Good discrimination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79234FF-13F2-40C4-A8A4-63B2B550D96E}"/>
              </a:ext>
            </a:extLst>
          </p:cNvPr>
          <p:cNvGrpSpPr/>
          <p:nvPr/>
        </p:nvGrpSpPr>
        <p:grpSpPr>
          <a:xfrm>
            <a:off x="2021605" y="487730"/>
            <a:ext cx="8005853" cy="1432657"/>
            <a:chOff x="1999568" y="564848"/>
            <a:chExt cx="8005853" cy="143265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3433F31-0660-4083-9BCF-56A7FFD6588D}"/>
                </a:ext>
              </a:extLst>
            </p:cNvPr>
            <p:cNvSpPr/>
            <p:nvPr/>
          </p:nvSpPr>
          <p:spPr>
            <a:xfrm>
              <a:off x="1999568" y="1234203"/>
              <a:ext cx="1899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Low-level features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1682CE0-CB91-4057-94E4-0057A7760278}"/>
                </a:ext>
              </a:extLst>
            </p:cNvPr>
            <p:cNvSpPr/>
            <p:nvPr/>
          </p:nvSpPr>
          <p:spPr>
            <a:xfrm>
              <a:off x="4660549" y="982540"/>
              <a:ext cx="21283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+mj-lt"/>
                </a:rPr>
                <a:t>Good localization 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Bad discrimination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814FE9-88AD-4F94-B374-EB95ACDC4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2013" y="1608750"/>
              <a:ext cx="1437161" cy="360848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8767373-F80A-4AFA-A1F6-69C42FD78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1619" y="1172605"/>
              <a:ext cx="1907152" cy="82489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276D336-FA66-4AFD-A439-81F7FF0039DF}"/>
                </a:ext>
              </a:extLst>
            </p:cNvPr>
            <p:cNvSpPr/>
            <p:nvPr/>
          </p:nvSpPr>
          <p:spPr>
            <a:xfrm>
              <a:off x="7698872" y="564848"/>
              <a:ext cx="23065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  <a:ea typeface="SimSun" panose="02010600030101010101" pitchFamily="2" charset="-122"/>
                </a:rPr>
                <a:t>Categorical ambiguity forward to decoder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73" name="Picture 1">
            <a:extLst>
              <a:ext uri="{FF2B5EF4-FFF2-40B4-BE49-F238E27FC236}">
                <a16:creationId xmlns:a16="http://schemas.microsoft.com/office/drawing/2014/main" id="{43F55ADE-522C-48CF-AC42-1CBBC797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81" y="4234810"/>
            <a:ext cx="3513205" cy="179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Branch: Dense Attention Gate (DAG)</a:t>
            </a:r>
          </a:p>
        </p:txBody>
      </p:sp>
      <p:sp>
        <p:nvSpPr>
          <p:cNvPr id="73" name="Content Placeholder 72">
            <a:extLst>
              <a:ext uri="{FF2B5EF4-FFF2-40B4-BE49-F238E27FC236}">
                <a16:creationId xmlns:a16="http://schemas.microsoft.com/office/drawing/2014/main" id="{CAEAF934-4E8F-410B-98D4-3B11E742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83" y="1215252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4" name="Content Placeholder 66">
            <a:extLst>
              <a:ext uri="{FF2B5EF4-FFF2-40B4-BE49-F238E27FC236}">
                <a16:creationId xmlns:a16="http://schemas.microsoft.com/office/drawing/2014/main" id="{426958CB-67BF-495D-8F31-48F6A1CFF8BB}"/>
              </a:ext>
            </a:extLst>
          </p:cNvPr>
          <p:cNvSpPr txBox="1">
            <a:spLocks/>
          </p:cNvSpPr>
          <p:nvPr/>
        </p:nvSpPr>
        <p:spPr>
          <a:xfrm>
            <a:off x="237015" y="128472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EF7ED0-CF93-488F-AA46-F59F3A095516}"/>
              </a:ext>
            </a:extLst>
          </p:cNvPr>
          <p:cNvSpPr/>
          <p:nvPr/>
        </p:nvSpPr>
        <p:spPr>
          <a:xfrm>
            <a:off x="2853392" y="5910493"/>
            <a:ext cx="598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3D-Unet with Dense Connection using Dense Attention</a:t>
            </a:r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69123BA7-3180-47E4-8D18-04FA5BF4FE2D}"/>
              </a:ext>
            </a:extLst>
          </p:cNvPr>
          <p:cNvSpPr>
            <a:spLocks/>
          </p:cNvSpPr>
          <p:nvPr/>
        </p:nvSpPr>
        <p:spPr>
          <a:xfrm>
            <a:off x="3624534" y="3895035"/>
            <a:ext cx="699358" cy="729040"/>
          </a:xfrm>
          <a:prstGeom prst="cube">
            <a:avLst>
              <a:gd name="adj" fmla="val 616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5A23541-8F80-412D-A0A3-8051BCD817C2}"/>
              </a:ext>
            </a:extLst>
          </p:cNvPr>
          <p:cNvCxnSpPr>
            <a:cxnSpLocks/>
          </p:cNvCxnSpPr>
          <p:nvPr/>
        </p:nvCxnSpPr>
        <p:spPr>
          <a:xfrm>
            <a:off x="3908812" y="3841074"/>
            <a:ext cx="0" cy="311881"/>
          </a:xfrm>
          <a:prstGeom prst="straightConnector1">
            <a:avLst/>
          </a:prstGeom>
          <a:noFill/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be 77">
            <a:extLst>
              <a:ext uri="{FF2B5EF4-FFF2-40B4-BE49-F238E27FC236}">
                <a16:creationId xmlns:a16="http://schemas.microsoft.com/office/drawing/2014/main" id="{129E79BB-DCE9-4058-BBAC-5CA064AF8E9E}"/>
              </a:ext>
            </a:extLst>
          </p:cNvPr>
          <p:cNvSpPr>
            <a:spLocks/>
          </p:cNvSpPr>
          <p:nvPr/>
        </p:nvSpPr>
        <p:spPr>
          <a:xfrm>
            <a:off x="3079476" y="3243753"/>
            <a:ext cx="645919" cy="675538"/>
          </a:xfrm>
          <a:prstGeom prst="cube">
            <a:avLst>
              <a:gd name="adj" fmla="val 4502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DFEEF6-C3D2-44DC-BEF1-53D9E3613055}"/>
              </a:ext>
            </a:extLst>
          </p:cNvPr>
          <p:cNvGrpSpPr/>
          <p:nvPr/>
        </p:nvGrpSpPr>
        <p:grpSpPr>
          <a:xfrm>
            <a:off x="6960663" y="2532424"/>
            <a:ext cx="706622" cy="691817"/>
            <a:chOff x="8141102" y="3817848"/>
            <a:chExt cx="706622" cy="691818"/>
          </a:xfrm>
        </p:grpSpPr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FF5A125B-1C1A-428D-8146-F1DABF63B325}"/>
                </a:ext>
              </a:extLst>
            </p:cNvPr>
            <p:cNvSpPr>
              <a:spLocks/>
            </p:cNvSpPr>
            <p:nvPr/>
          </p:nvSpPr>
          <p:spPr>
            <a:xfrm>
              <a:off x="8351110" y="3817848"/>
              <a:ext cx="496614" cy="493700"/>
            </a:xfrm>
            <a:prstGeom prst="cube">
              <a:avLst>
                <a:gd name="adj" fmla="val 1141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5FB259AC-9EF7-49B0-80A2-AF43BF5DA92E}"/>
                </a:ext>
              </a:extLst>
            </p:cNvPr>
            <p:cNvSpPr>
              <a:spLocks/>
            </p:cNvSpPr>
            <p:nvPr/>
          </p:nvSpPr>
          <p:spPr>
            <a:xfrm>
              <a:off x="8304568" y="3859205"/>
              <a:ext cx="496614" cy="493700"/>
            </a:xfrm>
            <a:prstGeom prst="cube">
              <a:avLst>
                <a:gd name="adj" fmla="val 11417"/>
              </a:avLst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7B30F8DE-4596-4E0A-96A2-A11AE65EA284}"/>
                </a:ext>
              </a:extLst>
            </p:cNvPr>
            <p:cNvSpPr>
              <a:spLocks/>
            </p:cNvSpPr>
            <p:nvPr/>
          </p:nvSpPr>
          <p:spPr>
            <a:xfrm>
              <a:off x="8250572" y="3914897"/>
              <a:ext cx="496614" cy="493700"/>
            </a:xfrm>
            <a:prstGeom prst="cube">
              <a:avLst>
                <a:gd name="adj" fmla="val 11417"/>
              </a:avLst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A221271F-83C5-46F8-ABC3-85DF593E02B6}"/>
                </a:ext>
              </a:extLst>
            </p:cNvPr>
            <p:cNvSpPr>
              <a:spLocks/>
            </p:cNvSpPr>
            <p:nvPr/>
          </p:nvSpPr>
          <p:spPr>
            <a:xfrm>
              <a:off x="8196576" y="3959479"/>
              <a:ext cx="496614" cy="493700"/>
            </a:xfrm>
            <a:prstGeom prst="cube">
              <a:avLst>
                <a:gd name="adj" fmla="val 11417"/>
              </a:avLst>
            </a:pr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B8D6A73E-CF2C-4B56-96A6-61E04F81EF96}"/>
                </a:ext>
              </a:extLst>
            </p:cNvPr>
            <p:cNvSpPr>
              <a:spLocks/>
            </p:cNvSpPr>
            <p:nvPr/>
          </p:nvSpPr>
          <p:spPr>
            <a:xfrm>
              <a:off x="8141102" y="4015966"/>
              <a:ext cx="496614" cy="493700"/>
            </a:xfrm>
            <a:prstGeom prst="cube">
              <a:avLst>
                <a:gd name="adj" fmla="val 11417"/>
              </a:avLst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FB5064-D23A-4225-BAC0-7262F12297A5}"/>
              </a:ext>
            </a:extLst>
          </p:cNvPr>
          <p:cNvGrpSpPr/>
          <p:nvPr/>
        </p:nvGrpSpPr>
        <p:grpSpPr>
          <a:xfrm>
            <a:off x="7651498" y="1554764"/>
            <a:ext cx="932924" cy="832561"/>
            <a:chOff x="7325895" y="3841789"/>
            <a:chExt cx="932924" cy="832561"/>
          </a:xfrm>
        </p:grpSpPr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7D71F5A1-CBAC-406F-840A-B1529B9FB444}"/>
                </a:ext>
              </a:extLst>
            </p:cNvPr>
            <p:cNvSpPr>
              <a:spLocks/>
            </p:cNvSpPr>
            <p:nvPr/>
          </p:nvSpPr>
          <p:spPr>
            <a:xfrm>
              <a:off x="7552936" y="3841789"/>
              <a:ext cx="705883" cy="605778"/>
            </a:xfrm>
            <a:prstGeom prst="cube">
              <a:avLst>
                <a:gd name="adj" fmla="val 8767"/>
              </a:avLst>
            </a:pr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214F94A1-AD1E-445C-A949-8D0DA6F5FC64}"/>
                </a:ext>
              </a:extLst>
            </p:cNvPr>
            <p:cNvSpPr>
              <a:spLocks/>
            </p:cNvSpPr>
            <p:nvPr/>
          </p:nvSpPr>
          <p:spPr>
            <a:xfrm>
              <a:off x="7498147" y="3895900"/>
              <a:ext cx="705883" cy="605778"/>
            </a:xfrm>
            <a:prstGeom prst="cube">
              <a:avLst>
                <a:gd name="adj" fmla="val 876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2AFBE5AD-B929-46ED-9817-5097767CF91D}"/>
                </a:ext>
              </a:extLst>
            </p:cNvPr>
            <p:cNvSpPr>
              <a:spLocks/>
            </p:cNvSpPr>
            <p:nvPr/>
          </p:nvSpPr>
          <p:spPr>
            <a:xfrm>
              <a:off x="7442825" y="3947459"/>
              <a:ext cx="705883" cy="605778"/>
            </a:xfrm>
            <a:prstGeom prst="cube">
              <a:avLst>
                <a:gd name="adj" fmla="val 8767"/>
              </a:avLst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08A748B8-9DB9-4F5E-B698-CCCDE7EAC5C7}"/>
                </a:ext>
              </a:extLst>
            </p:cNvPr>
            <p:cNvSpPr>
              <a:spLocks/>
            </p:cNvSpPr>
            <p:nvPr/>
          </p:nvSpPr>
          <p:spPr>
            <a:xfrm>
              <a:off x="7381185" y="4009133"/>
              <a:ext cx="705883" cy="605778"/>
            </a:xfrm>
            <a:prstGeom prst="cube">
              <a:avLst>
                <a:gd name="adj" fmla="val 8767"/>
              </a:avLst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2719A6A4-2F61-4AC4-9760-E1CFF6EAD2ED}"/>
                </a:ext>
              </a:extLst>
            </p:cNvPr>
            <p:cNvSpPr>
              <a:spLocks/>
            </p:cNvSpPr>
            <p:nvPr/>
          </p:nvSpPr>
          <p:spPr>
            <a:xfrm>
              <a:off x="7325895" y="4068572"/>
              <a:ext cx="705883" cy="605778"/>
            </a:xfrm>
            <a:prstGeom prst="cube">
              <a:avLst>
                <a:gd name="adj" fmla="val 8767"/>
              </a:avLst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Cube 90">
            <a:extLst>
              <a:ext uri="{FF2B5EF4-FFF2-40B4-BE49-F238E27FC236}">
                <a16:creationId xmlns:a16="http://schemas.microsoft.com/office/drawing/2014/main" id="{0C52B953-BEB4-44F6-B378-29D512C2902F}"/>
              </a:ext>
            </a:extLst>
          </p:cNvPr>
          <p:cNvSpPr>
            <a:spLocks/>
          </p:cNvSpPr>
          <p:nvPr/>
        </p:nvSpPr>
        <p:spPr>
          <a:xfrm>
            <a:off x="2240714" y="1565262"/>
            <a:ext cx="950213" cy="837142"/>
          </a:xfrm>
          <a:prstGeom prst="cube">
            <a:avLst>
              <a:gd name="adj" fmla="val 33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71111C61-00C0-496D-B40B-0039B2D533EC}"/>
              </a:ext>
            </a:extLst>
          </p:cNvPr>
          <p:cNvSpPr>
            <a:spLocks/>
          </p:cNvSpPr>
          <p:nvPr/>
        </p:nvSpPr>
        <p:spPr>
          <a:xfrm>
            <a:off x="4229467" y="3918389"/>
            <a:ext cx="699358" cy="729040"/>
          </a:xfrm>
          <a:prstGeom prst="cube">
            <a:avLst>
              <a:gd name="adj" fmla="val 616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658B4459-20B4-4322-9507-860A69E72EF5}"/>
              </a:ext>
            </a:extLst>
          </p:cNvPr>
          <p:cNvSpPr>
            <a:spLocks/>
          </p:cNvSpPr>
          <p:nvPr/>
        </p:nvSpPr>
        <p:spPr>
          <a:xfrm>
            <a:off x="3688344" y="3244857"/>
            <a:ext cx="645919" cy="675538"/>
          </a:xfrm>
          <a:prstGeom prst="cube">
            <a:avLst>
              <a:gd name="adj" fmla="val 4502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C7FBDCE-E011-406E-8FD1-F458674F3F11}"/>
              </a:ext>
            </a:extLst>
          </p:cNvPr>
          <p:cNvCxnSpPr>
            <a:cxnSpLocks/>
          </p:cNvCxnSpPr>
          <p:nvPr/>
        </p:nvCxnSpPr>
        <p:spPr>
          <a:xfrm>
            <a:off x="3365012" y="3149098"/>
            <a:ext cx="0" cy="311881"/>
          </a:xfrm>
          <a:prstGeom prst="straightConnector1">
            <a:avLst/>
          </a:prstGeom>
          <a:noFill/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8912740-325B-4540-A4C0-7891A1540D3A}"/>
              </a:ext>
            </a:extLst>
          </p:cNvPr>
          <p:cNvCxnSpPr>
            <a:cxnSpLocks/>
            <a:endCxn id="112" idx="1"/>
          </p:cNvCxnSpPr>
          <p:nvPr/>
        </p:nvCxnSpPr>
        <p:spPr>
          <a:xfrm flipV="1">
            <a:off x="4266848" y="3593581"/>
            <a:ext cx="830560" cy="25398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5616872-5D99-4B6A-9A79-E88048A0580D}"/>
              </a:ext>
            </a:extLst>
          </p:cNvPr>
          <p:cNvCxnSpPr>
            <a:cxnSpLocks/>
          </p:cNvCxnSpPr>
          <p:nvPr/>
        </p:nvCxnSpPr>
        <p:spPr>
          <a:xfrm flipV="1">
            <a:off x="3803574" y="2835350"/>
            <a:ext cx="1306024" cy="20430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6C487AB-056C-4402-B523-38DC2BCFA8C0}"/>
              </a:ext>
            </a:extLst>
          </p:cNvPr>
          <p:cNvCxnSpPr>
            <a:cxnSpLocks/>
          </p:cNvCxnSpPr>
          <p:nvPr/>
        </p:nvCxnSpPr>
        <p:spPr>
          <a:xfrm>
            <a:off x="3353158" y="1910807"/>
            <a:ext cx="1693723" cy="0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be 97">
            <a:extLst>
              <a:ext uri="{FF2B5EF4-FFF2-40B4-BE49-F238E27FC236}">
                <a16:creationId xmlns:a16="http://schemas.microsoft.com/office/drawing/2014/main" id="{F7FE892B-710B-4E1F-ADA8-5FC83530DEAB}"/>
              </a:ext>
            </a:extLst>
          </p:cNvPr>
          <p:cNvSpPr>
            <a:spLocks/>
          </p:cNvSpPr>
          <p:nvPr/>
        </p:nvSpPr>
        <p:spPr>
          <a:xfrm>
            <a:off x="8314783" y="1550499"/>
            <a:ext cx="950213" cy="837142"/>
          </a:xfrm>
          <a:prstGeom prst="cube">
            <a:avLst>
              <a:gd name="adj" fmla="val 3363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21EF875-3560-469B-B8CB-182CA8524991}"/>
              </a:ext>
            </a:extLst>
          </p:cNvPr>
          <p:cNvCxnSpPr>
            <a:cxnSpLocks/>
            <a:stCxn id="112" idx="3"/>
          </p:cNvCxnSpPr>
          <p:nvPr/>
        </p:nvCxnSpPr>
        <p:spPr>
          <a:xfrm>
            <a:off x="5917530" y="3593581"/>
            <a:ext cx="127157" cy="0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5030FD9-1C13-4360-9115-E52030089254}"/>
              </a:ext>
            </a:extLst>
          </p:cNvPr>
          <p:cNvCxnSpPr>
            <a:cxnSpLocks/>
          </p:cNvCxnSpPr>
          <p:nvPr/>
        </p:nvCxnSpPr>
        <p:spPr>
          <a:xfrm>
            <a:off x="5941554" y="2945086"/>
            <a:ext cx="932722" cy="0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4FC8657-47BD-4EF8-A2A9-B3A7C91BC6AF}"/>
              </a:ext>
            </a:extLst>
          </p:cNvPr>
          <p:cNvSpPr/>
          <p:nvPr/>
        </p:nvSpPr>
        <p:spPr>
          <a:xfrm>
            <a:off x="5086653" y="1805716"/>
            <a:ext cx="820125" cy="469541"/>
          </a:xfrm>
          <a:prstGeom prst="roundRect">
            <a:avLst/>
          </a:prstGeom>
          <a:noFill/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DAG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35B8429-A289-4675-8C9B-4E5D37B2414F}"/>
              </a:ext>
            </a:extLst>
          </p:cNvPr>
          <p:cNvGrpSpPr/>
          <p:nvPr/>
        </p:nvGrpSpPr>
        <p:grpSpPr>
          <a:xfrm>
            <a:off x="6047866" y="3275113"/>
            <a:ext cx="636014" cy="665825"/>
            <a:chOff x="6887374" y="3937282"/>
            <a:chExt cx="636013" cy="665826"/>
          </a:xfrm>
        </p:grpSpPr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E89C7E61-23A4-4A53-ABC6-6F110481DB34}"/>
                </a:ext>
              </a:extLst>
            </p:cNvPr>
            <p:cNvSpPr>
              <a:spLocks/>
            </p:cNvSpPr>
            <p:nvPr/>
          </p:nvSpPr>
          <p:spPr>
            <a:xfrm>
              <a:off x="7135439" y="3937282"/>
              <a:ext cx="387948" cy="425729"/>
            </a:xfrm>
            <a:prstGeom prst="cube">
              <a:avLst>
                <a:gd name="adj" fmla="val 1556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90C8A067-759A-456A-A6F6-8A687EBDF3A0}"/>
                </a:ext>
              </a:extLst>
            </p:cNvPr>
            <p:cNvSpPr>
              <a:spLocks/>
            </p:cNvSpPr>
            <p:nvPr/>
          </p:nvSpPr>
          <p:spPr>
            <a:xfrm>
              <a:off x="7074466" y="3996265"/>
              <a:ext cx="387948" cy="425729"/>
            </a:xfrm>
            <a:prstGeom prst="cube">
              <a:avLst>
                <a:gd name="adj" fmla="val 155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1CD43A94-1FC0-49A3-9DE6-01133C61BEC2}"/>
                </a:ext>
              </a:extLst>
            </p:cNvPr>
            <p:cNvSpPr>
              <a:spLocks/>
            </p:cNvSpPr>
            <p:nvPr/>
          </p:nvSpPr>
          <p:spPr>
            <a:xfrm>
              <a:off x="7008256" y="4061598"/>
              <a:ext cx="387948" cy="425729"/>
            </a:xfrm>
            <a:prstGeom prst="cube">
              <a:avLst>
                <a:gd name="adj" fmla="val 15560"/>
              </a:avLst>
            </a:pr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368C31F9-80C0-4BE3-8F2A-891C70A82CFA}"/>
                </a:ext>
              </a:extLst>
            </p:cNvPr>
            <p:cNvSpPr>
              <a:spLocks/>
            </p:cNvSpPr>
            <p:nvPr/>
          </p:nvSpPr>
          <p:spPr>
            <a:xfrm>
              <a:off x="6947815" y="4123026"/>
              <a:ext cx="387948" cy="425729"/>
            </a:xfrm>
            <a:prstGeom prst="cube">
              <a:avLst>
                <a:gd name="adj" fmla="val 15560"/>
              </a:avLst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4409EFA-03BC-4F1F-9566-B9C64EAABE6F}"/>
                </a:ext>
              </a:extLst>
            </p:cNvPr>
            <p:cNvSpPr>
              <a:spLocks/>
            </p:cNvSpPr>
            <p:nvPr/>
          </p:nvSpPr>
          <p:spPr>
            <a:xfrm>
              <a:off x="6887374" y="4177379"/>
              <a:ext cx="387948" cy="425729"/>
            </a:xfrm>
            <a:prstGeom prst="cube">
              <a:avLst>
                <a:gd name="adj" fmla="val 15560"/>
              </a:avLst>
            </a:prstGeom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8" name="Cube 107">
            <a:extLst>
              <a:ext uri="{FF2B5EF4-FFF2-40B4-BE49-F238E27FC236}">
                <a16:creationId xmlns:a16="http://schemas.microsoft.com/office/drawing/2014/main" id="{6D522017-5724-4337-80DF-E9C0EB1A2CA6}"/>
              </a:ext>
            </a:extLst>
          </p:cNvPr>
          <p:cNvSpPr>
            <a:spLocks/>
          </p:cNvSpPr>
          <p:nvPr/>
        </p:nvSpPr>
        <p:spPr>
          <a:xfrm>
            <a:off x="6382091" y="3277492"/>
            <a:ext cx="645919" cy="662107"/>
          </a:xfrm>
          <a:prstGeom prst="cube">
            <a:avLst>
              <a:gd name="adj" fmla="val 4812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87026F15-C488-479B-8009-DC858F2CBD41}"/>
              </a:ext>
            </a:extLst>
          </p:cNvPr>
          <p:cNvSpPr>
            <a:spLocks/>
          </p:cNvSpPr>
          <p:nvPr/>
        </p:nvSpPr>
        <p:spPr>
          <a:xfrm>
            <a:off x="7409254" y="2536101"/>
            <a:ext cx="703166" cy="684571"/>
          </a:xfrm>
          <a:prstGeom prst="cube">
            <a:avLst>
              <a:gd name="adj" fmla="val 367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7BD43E2-5F5E-4BFB-9ED2-5504C60C31E7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5906776" y="2015417"/>
            <a:ext cx="1518752" cy="25069"/>
          </a:xfrm>
          <a:prstGeom prst="straightConnector1">
            <a:avLst/>
          </a:prstGeom>
          <a:noFill/>
          <a:ln w="190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579ED26-0A81-427A-89F8-6DA4DA097048}"/>
              </a:ext>
            </a:extLst>
          </p:cNvPr>
          <p:cNvSpPr/>
          <p:nvPr/>
        </p:nvSpPr>
        <p:spPr>
          <a:xfrm>
            <a:off x="5121431" y="2729368"/>
            <a:ext cx="820125" cy="469541"/>
          </a:xfrm>
          <a:prstGeom prst="roundRect">
            <a:avLst/>
          </a:prstGeom>
          <a:noFill/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DAG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C339492C-56CC-4518-B504-69261AA88676}"/>
              </a:ext>
            </a:extLst>
          </p:cNvPr>
          <p:cNvSpPr/>
          <p:nvPr/>
        </p:nvSpPr>
        <p:spPr>
          <a:xfrm>
            <a:off x="5097408" y="3358812"/>
            <a:ext cx="820125" cy="469541"/>
          </a:xfrm>
          <a:prstGeom prst="roundRect">
            <a:avLst/>
          </a:prstGeom>
          <a:noFill/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DAG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EE8E412-AB02-40A8-ACCD-7807C1CD92A0}"/>
              </a:ext>
            </a:extLst>
          </p:cNvPr>
          <p:cNvGrpSpPr/>
          <p:nvPr/>
        </p:nvGrpSpPr>
        <p:grpSpPr>
          <a:xfrm>
            <a:off x="1022557" y="2419607"/>
            <a:ext cx="1214779" cy="2032839"/>
            <a:chOff x="2007960" y="2349007"/>
            <a:chExt cx="1214779" cy="2032839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21BF5EB-B701-40B3-8697-9F2FA9D41EA3}"/>
                </a:ext>
              </a:extLst>
            </p:cNvPr>
            <p:cNvCxnSpPr>
              <a:cxnSpLocks/>
            </p:cNvCxnSpPr>
            <p:nvPr/>
          </p:nvCxnSpPr>
          <p:spPr>
            <a:xfrm>
              <a:off x="2007960" y="2349007"/>
              <a:ext cx="1214779" cy="203283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F27D89B-D791-4CA1-86EF-0450E96CDE1C}"/>
                </a:ext>
              </a:extLst>
            </p:cNvPr>
            <p:cNvSpPr>
              <a:spLocks/>
            </p:cNvSpPr>
            <p:nvPr/>
          </p:nvSpPr>
          <p:spPr>
            <a:xfrm rot="19799610">
              <a:off x="2584836" y="2602076"/>
              <a:ext cx="430887" cy="152670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Contraction path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242AF61-A4AD-494E-900A-96229D13F83B}"/>
              </a:ext>
            </a:extLst>
          </p:cNvPr>
          <p:cNvGrpSpPr/>
          <p:nvPr/>
        </p:nvGrpSpPr>
        <p:grpSpPr>
          <a:xfrm>
            <a:off x="8677072" y="2454743"/>
            <a:ext cx="1861209" cy="2118625"/>
            <a:chOff x="8408814" y="2234233"/>
            <a:chExt cx="1861209" cy="2118626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78E8572-06D9-4B34-BF37-780567F6D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8814" y="2234233"/>
              <a:ext cx="1861209" cy="2118626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79409E-4EDB-4988-9642-EE08B689E14A}"/>
                </a:ext>
              </a:extLst>
            </p:cNvPr>
            <p:cNvSpPr>
              <a:spLocks/>
            </p:cNvSpPr>
            <p:nvPr/>
          </p:nvSpPr>
          <p:spPr>
            <a:xfrm rot="13313767">
              <a:off x="8933328" y="2601626"/>
              <a:ext cx="430887" cy="139846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Expansion path</a:t>
              </a:r>
            </a:p>
          </p:txBody>
        </p:sp>
      </p:grpSp>
      <p:sp>
        <p:nvSpPr>
          <p:cNvPr id="119" name="Cube 118">
            <a:extLst>
              <a:ext uri="{FF2B5EF4-FFF2-40B4-BE49-F238E27FC236}">
                <a16:creationId xmlns:a16="http://schemas.microsoft.com/office/drawing/2014/main" id="{F79D5306-C959-4CD8-911A-FCA07EA8E314}"/>
              </a:ext>
            </a:extLst>
          </p:cNvPr>
          <p:cNvSpPr>
            <a:spLocks/>
          </p:cNvSpPr>
          <p:nvPr/>
        </p:nvSpPr>
        <p:spPr>
          <a:xfrm>
            <a:off x="7216524" y="3306143"/>
            <a:ext cx="645919" cy="662107"/>
          </a:xfrm>
          <a:prstGeom prst="cube">
            <a:avLst>
              <a:gd name="adj" fmla="val 4812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0152CD2-2416-41D3-A182-8DD4C7BD0DAC}"/>
              </a:ext>
            </a:extLst>
          </p:cNvPr>
          <p:cNvCxnSpPr>
            <a:cxnSpLocks/>
          </p:cNvCxnSpPr>
          <p:nvPr/>
        </p:nvCxnSpPr>
        <p:spPr>
          <a:xfrm flipV="1">
            <a:off x="6874278" y="3618979"/>
            <a:ext cx="303781" cy="907"/>
          </a:xfrm>
          <a:prstGeom prst="straightConnector1">
            <a:avLst/>
          </a:prstGeom>
          <a:noFill/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F8A22B2-6510-45BA-9281-D88A8FB21F39}"/>
              </a:ext>
            </a:extLst>
          </p:cNvPr>
          <p:cNvCxnSpPr>
            <a:cxnSpLocks/>
          </p:cNvCxnSpPr>
          <p:nvPr/>
        </p:nvCxnSpPr>
        <p:spPr>
          <a:xfrm flipV="1">
            <a:off x="7545562" y="3229242"/>
            <a:ext cx="0" cy="258734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CE5F623-F18A-4E6E-A786-B961B39C50F5}"/>
              </a:ext>
            </a:extLst>
          </p:cNvPr>
          <p:cNvCxnSpPr>
            <a:cxnSpLocks/>
          </p:cNvCxnSpPr>
          <p:nvPr/>
        </p:nvCxnSpPr>
        <p:spPr>
          <a:xfrm flipV="1">
            <a:off x="8119189" y="2877928"/>
            <a:ext cx="303781" cy="907"/>
          </a:xfrm>
          <a:prstGeom prst="straightConnector1">
            <a:avLst/>
          </a:prstGeom>
          <a:noFill/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ube 122">
            <a:extLst>
              <a:ext uri="{FF2B5EF4-FFF2-40B4-BE49-F238E27FC236}">
                <a16:creationId xmlns:a16="http://schemas.microsoft.com/office/drawing/2014/main" id="{6F32B792-73C0-4F6D-B262-A57A2ABF7D52}"/>
              </a:ext>
            </a:extLst>
          </p:cNvPr>
          <p:cNvSpPr>
            <a:spLocks/>
          </p:cNvSpPr>
          <p:nvPr/>
        </p:nvSpPr>
        <p:spPr>
          <a:xfrm>
            <a:off x="8409327" y="2479304"/>
            <a:ext cx="703166" cy="684571"/>
          </a:xfrm>
          <a:prstGeom prst="cube">
            <a:avLst>
              <a:gd name="adj" fmla="val 367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B71F2A5-A741-4004-917F-923FB5AE0185}"/>
              </a:ext>
            </a:extLst>
          </p:cNvPr>
          <p:cNvCxnSpPr>
            <a:cxnSpLocks/>
          </p:cNvCxnSpPr>
          <p:nvPr/>
        </p:nvCxnSpPr>
        <p:spPr>
          <a:xfrm flipV="1">
            <a:off x="8751791" y="2387322"/>
            <a:ext cx="0" cy="258734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ube 124">
            <a:extLst>
              <a:ext uri="{FF2B5EF4-FFF2-40B4-BE49-F238E27FC236}">
                <a16:creationId xmlns:a16="http://schemas.microsoft.com/office/drawing/2014/main" id="{BF8019EB-1A17-4931-9538-7ABC56828BFB}"/>
              </a:ext>
            </a:extLst>
          </p:cNvPr>
          <p:cNvSpPr>
            <a:spLocks/>
          </p:cNvSpPr>
          <p:nvPr/>
        </p:nvSpPr>
        <p:spPr>
          <a:xfrm>
            <a:off x="6182739" y="4054230"/>
            <a:ext cx="553219" cy="584167"/>
          </a:xfrm>
          <a:prstGeom prst="cube">
            <a:avLst>
              <a:gd name="adj" fmla="val 514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1897AEB-D10D-4AA0-9C0B-723218D08606}"/>
              </a:ext>
            </a:extLst>
          </p:cNvPr>
          <p:cNvCxnSpPr>
            <a:cxnSpLocks/>
          </p:cNvCxnSpPr>
          <p:nvPr/>
        </p:nvCxnSpPr>
        <p:spPr>
          <a:xfrm>
            <a:off x="4812326" y="4327263"/>
            <a:ext cx="1307702" cy="2"/>
          </a:xfrm>
          <a:prstGeom prst="straightConnector1">
            <a:avLst/>
          </a:prstGeom>
          <a:noFill/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E95C6B9-DF31-4742-B671-C3A9828FD11E}"/>
              </a:ext>
            </a:extLst>
          </p:cNvPr>
          <p:cNvCxnSpPr>
            <a:cxnSpLocks/>
          </p:cNvCxnSpPr>
          <p:nvPr/>
        </p:nvCxnSpPr>
        <p:spPr>
          <a:xfrm flipV="1">
            <a:off x="6461442" y="3949200"/>
            <a:ext cx="0" cy="258734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ube 127">
            <a:extLst>
              <a:ext uri="{FF2B5EF4-FFF2-40B4-BE49-F238E27FC236}">
                <a16:creationId xmlns:a16="http://schemas.microsoft.com/office/drawing/2014/main" id="{DB5A6261-CCF8-4EBF-9BDC-2BF13415B1DF}"/>
              </a:ext>
            </a:extLst>
          </p:cNvPr>
          <p:cNvSpPr>
            <a:spLocks/>
          </p:cNvSpPr>
          <p:nvPr/>
        </p:nvSpPr>
        <p:spPr>
          <a:xfrm>
            <a:off x="1125578" y="1577160"/>
            <a:ext cx="950213" cy="837142"/>
          </a:xfrm>
          <a:prstGeom prst="cube">
            <a:avLst>
              <a:gd name="adj" fmla="val 3363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14F9CFB3-B34C-43EE-96FB-11911AEC936C}"/>
              </a:ext>
            </a:extLst>
          </p:cNvPr>
          <p:cNvCxnSpPr>
            <a:cxnSpLocks/>
          </p:cNvCxnSpPr>
          <p:nvPr/>
        </p:nvCxnSpPr>
        <p:spPr>
          <a:xfrm>
            <a:off x="1872591" y="2075354"/>
            <a:ext cx="367177" cy="0"/>
          </a:xfrm>
          <a:prstGeom prst="straightConnector1">
            <a:avLst/>
          </a:prstGeom>
          <a:noFill/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ube 129">
            <a:extLst>
              <a:ext uri="{FF2B5EF4-FFF2-40B4-BE49-F238E27FC236}">
                <a16:creationId xmlns:a16="http://schemas.microsoft.com/office/drawing/2014/main" id="{43FF760B-C67C-4E5C-AE2F-B7D69DB94B0E}"/>
              </a:ext>
            </a:extLst>
          </p:cNvPr>
          <p:cNvSpPr>
            <a:spLocks/>
          </p:cNvSpPr>
          <p:nvPr/>
        </p:nvSpPr>
        <p:spPr>
          <a:xfrm>
            <a:off x="2214272" y="2578511"/>
            <a:ext cx="703166" cy="670491"/>
          </a:xfrm>
          <a:prstGeom prst="cube">
            <a:avLst>
              <a:gd name="adj" fmla="val 367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D463A7F-AC71-45BA-8F30-3596B5E8FFB8}"/>
              </a:ext>
            </a:extLst>
          </p:cNvPr>
          <p:cNvCxnSpPr>
            <a:cxnSpLocks/>
          </p:cNvCxnSpPr>
          <p:nvPr/>
        </p:nvCxnSpPr>
        <p:spPr>
          <a:xfrm>
            <a:off x="2610203" y="2399065"/>
            <a:ext cx="0" cy="311881"/>
          </a:xfrm>
          <a:prstGeom prst="straightConnector1">
            <a:avLst/>
          </a:prstGeom>
          <a:noFill/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5C352E67-AABD-4889-A722-CB19A19CE761}"/>
              </a:ext>
            </a:extLst>
          </p:cNvPr>
          <p:cNvCxnSpPr>
            <a:cxnSpLocks/>
          </p:cNvCxnSpPr>
          <p:nvPr/>
        </p:nvCxnSpPr>
        <p:spPr>
          <a:xfrm>
            <a:off x="2707936" y="2964139"/>
            <a:ext cx="389491" cy="10112"/>
          </a:xfrm>
          <a:prstGeom prst="straightConnector1">
            <a:avLst/>
          </a:prstGeom>
          <a:noFill/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ube 132">
            <a:extLst>
              <a:ext uri="{FF2B5EF4-FFF2-40B4-BE49-F238E27FC236}">
                <a16:creationId xmlns:a16="http://schemas.microsoft.com/office/drawing/2014/main" id="{E44B1B32-BE21-482A-AB47-D9E132029B2E}"/>
              </a:ext>
            </a:extLst>
          </p:cNvPr>
          <p:cNvSpPr>
            <a:spLocks/>
          </p:cNvSpPr>
          <p:nvPr/>
        </p:nvSpPr>
        <p:spPr>
          <a:xfrm>
            <a:off x="3084120" y="2574369"/>
            <a:ext cx="703166" cy="670491"/>
          </a:xfrm>
          <a:prstGeom prst="cube">
            <a:avLst>
              <a:gd name="adj" fmla="val 367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816C9AFA-9A4F-4695-B0A3-85FDE2E8D771}"/>
              </a:ext>
            </a:extLst>
          </p:cNvPr>
          <p:cNvCxnSpPr>
            <a:cxnSpLocks/>
          </p:cNvCxnSpPr>
          <p:nvPr/>
        </p:nvCxnSpPr>
        <p:spPr>
          <a:xfrm flipV="1">
            <a:off x="3453634" y="3710953"/>
            <a:ext cx="253921" cy="15973"/>
          </a:xfrm>
          <a:prstGeom prst="straightConnector1">
            <a:avLst/>
          </a:prstGeom>
          <a:noFill/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6AA79E8-99E4-4099-B65F-1F4DCD655226}"/>
              </a:ext>
            </a:extLst>
          </p:cNvPr>
          <p:cNvCxnSpPr>
            <a:cxnSpLocks/>
          </p:cNvCxnSpPr>
          <p:nvPr/>
        </p:nvCxnSpPr>
        <p:spPr>
          <a:xfrm flipV="1">
            <a:off x="4018441" y="4282497"/>
            <a:ext cx="253921" cy="15973"/>
          </a:xfrm>
          <a:prstGeom prst="straightConnector1">
            <a:avLst/>
          </a:prstGeom>
          <a:noFill/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74D4C3F-3413-4EF5-80F1-3B5BCB5F5A17}"/>
              </a:ext>
            </a:extLst>
          </p:cNvPr>
          <p:cNvGrpSpPr/>
          <p:nvPr/>
        </p:nvGrpSpPr>
        <p:grpSpPr>
          <a:xfrm>
            <a:off x="1976755" y="4913772"/>
            <a:ext cx="7823515" cy="916342"/>
            <a:chOff x="1952727" y="4987519"/>
            <a:chExt cx="7823514" cy="91634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4BB7A10-7D53-488C-9602-553EA31FA4F8}"/>
                </a:ext>
              </a:extLst>
            </p:cNvPr>
            <p:cNvGrpSpPr/>
            <p:nvPr/>
          </p:nvGrpSpPr>
          <p:grpSpPr>
            <a:xfrm>
              <a:off x="1952727" y="4987519"/>
              <a:ext cx="7823514" cy="916343"/>
              <a:chOff x="1626731" y="4837208"/>
              <a:chExt cx="7421385" cy="91634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A3C387A-B44D-43CD-812E-9B608EC3E6A8}"/>
                  </a:ext>
                </a:extLst>
              </p:cNvPr>
              <p:cNvGrpSpPr/>
              <p:nvPr/>
            </p:nvGrpSpPr>
            <p:grpSpPr>
              <a:xfrm>
                <a:off x="1626731" y="4837208"/>
                <a:ext cx="7421385" cy="916343"/>
                <a:chOff x="2957084" y="4855758"/>
                <a:chExt cx="7421385" cy="916343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0C4B6711-254C-4135-AA93-D968FD91A53A}"/>
                    </a:ext>
                  </a:extLst>
                </p:cNvPr>
                <p:cNvGrpSpPr/>
                <p:nvPr/>
              </p:nvGrpSpPr>
              <p:grpSpPr>
                <a:xfrm>
                  <a:off x="2957084" y="4855758"/>
                  <a:ext cx="7421385" cy="916343"/>
                  <a:chOff x="3049959" y="5108552"/>
                  <a:chExt cx="7421385" cy="916343"/>
                </a:xfrm>
              </p:grpSpPr>
              <p:cxnSp>
                <p:nvCxnSpPr>
                  <p:cNvPr id="143" name="Straight Arrow Connector 142">
                    <a:extLst>
                      <a:ext uri="{FF2B5EF4-FFF2-40B4-BE49-F238E27FC236}">
                        <a16:creationId xmlns:a16="http://schemas.microsoft.com/office/drawing/2014/main" id="{E03D5000-8CDA-472D-BC24-0CDB4C0FEB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37578" y="5772613"/>
                    <a:ext cx="454563" cy="0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D32851B-3DB2-48F9-B263-41DF9F73994E}"/>
                      </a:ext>
                    </a:extLst>
                  </p:cNvPr>
                  <p:cNvSpPr/>
                  <p:nvPr/>
                </p:nvSpPr>
                <p:spPr>
                  <a:xfrm>
                    <a:off x="3739717" y="5228976"/>
                    <a:ext cx="1431196" cy="33855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Down-sampling</a:t>
                    </a: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22C82186-503D-4C4F-8CA7-E83FE7E40C04}"/>
                      </a:ext>
                    </a:extLst>
                  </p:cNvPr>
                  <p:cNvSpPr/>
                  <p:nvPr/>
                </p:nvSpPr>
                <p:spPr>
                  <a:xfrm>
                    <a:off x="5401411" y="5230643"/>
                    <a:ext cx="1822291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Dense connection</a:t>
                    </a:r>
                  </a:p>
                </p:txBody>
              </p:sp>
              <p:cxnSp>
                <p:nvCxnSpPr>
                  <p:cNvPr id="146" name="Straight Arrow Connector 145">
                    <a:extLst>
                      <a:ext uri="{FF2B5EF4-FFF2-40B4-BE49-F238E27FC236}">
                        <a16:creationId xmlns:a16="http://schemas.microsoft.com/office/drawing/2014/main" id="{298F8140-65D8-4BCF-9BAE-04B9AB4DE4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33341" y="5411439"/>
                    <a:ext cx="454563" cy="0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Arrow Connector 146">
                    <a:extLst>
                      <a:ext uri="{FF2B5EF4-FFF2-40B4-BE49-F238E27FC236}">
                        <a16:creationId xmlns:a16="http://schemas.microsoft.com/office/drawing/2014/main" id="{279D5C3D-4601-474B-B398-1043CF1DE8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16364" y="5774057"/>
                    <a:ext cx="40791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9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1AED29AE-0D51-4C57-98C4-0F60D2B3D941}"/>
                      </a:ext>
                    </a:extLst>
                  </p:cNvPr>
                  <p:cNvSpPr/>
                  <p:nvPr/>
                </p:nvSpPr>
                <p:spPr>
                  <a:xfrm>
                    <a:off x="8360583" y="5603604"/>
                    <a:ext cx="1822291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Skip connection</a:t>
                    </a:r>
                  </a:p>
                </p:txBody>
              </p:sp>
              <p:sp>
                <p:nvSpPr>
                  <p:cNvPr id="149" name="Rectangle: Rounded Corners 148">
                    <a:extLst>
                      <a:ext uri="{FF2B5EF4-FFF2-40B4-BE49-F238E27FC236}">
                        <a16:creationId xmlns:a16="http://schemas.microsoft.com/office/drawing/2014/main" id="{5035852D-3736-44D0-AE71-D9AD7FCF9BE6}"/>
                      </a:ext>
                    </a:extLst>
                  </p:cNvPr>
                  <p:cNvSpPr/>
                  <p:nvPr/>
                </p:nvSpPr>
                <p:spPr>
                  <a:xfrm>
                    <a:off x="7956809" y="5277483"/>
                    <a:ext cx="564596" cy="274958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92D050"/>
                        </a:solidFill>
                        <a:latin typeface="+mj-lt"/>
                      </a:rPr>
                      <a:t>DAG</a:t>
                    </a: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B70EF957-0956-4731-9A4B-7914D6D6DE2A}"/>
                      </a:ext>
                    </a:extLst>
                  </p:cNvPr>
                  <p:cNvSpPr/>
                  <p:nvPr/>
                </p:nvSpPr>
                <p:spPr>
                  <a:xfrm>
                    <a:off x="8472829" y="5231116"/>
                    <a:ext cx="1998515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Dense Attention Gate</a:t>
                    </a: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399049A8-2441-48FC-BA0D-7D2D2A7BF49F}"/>
                      </a:ext>
                    </a:extLst>
                  </p:cNvPr>
                  <p:cNvSpPr/>
                  <p:nvPr/>
                </p:nvSpPr>
                <p:spPr>
                  <a:xfrm>
                    <a:off x="3628894" y="5607793"/>
                    <a:ext cx="1411797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Up-sampling</a:t>
                    </a:r>
                  </a:p>
                </p:txBody>
              </p:sp>
              <p:sp>
                <p:nvSpPr>
                  <p:cNvPr id="152" name="Rectangle: Rounded Corners 151">
                    <a:extLst>
                      <a:ext uri="{FF2B5EF4-FFF2-40B4-BE49-F238E27FC236}">
                        <a16:creationId xmlns:a16="http://schemas.microsoft.com/office/drawing/2014/main" id="{45F5734E-CE2A-4860-B5AE-26B4785B405C}"/>
                      </a:ext>
                    </a:extLst>
                  </p:cNvPr>
                  <p:cNvSpPr/>
                  <p:nvPr/>
                </p:nvSpPr>
                <p:spPr>
                  <a:xfrm>
                    <a:off x="3049959" y="5108552"/>
                    <a:ext cx="7336668" cy="916343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cxnSp>
              <p:nvCxnSpPr>
                <p:cNvPr id="142" name="Straight Arrow Connector 141">
                  <a:extLst>
                    <a:ext uri="{FF2B5EF4-FFF2-40B4-BE49-F238E27FC236}">
                      <a16:creationId xmlns:a16="http://schemas.microsoft.com/office/drawing/2014/main" id="{91CB46AE-DE7D-4F09-8245-7C091532E138}"/>
                    </a:ext>
                  </a:extLst>
                </p:cNvPr>
                <p:cNvCxnSpPr>
                  <a:cxnSpLocks/>
                  <a:endCxn id="140" idx="1"/>
                </p:cNvCxnSpPr>
                <p:nvPr/>
              </p:nvCxnSpPr>
              <p:spPr>
                <a:xfrm>
                  <a:off x="5080625" y="5533698"/>
                  <a:ext cx="371068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DE61F293-0E3D-455F-BC2A-154B8F8B390C}"/>
                      </a:ext>
                    </a:extLst>
                  </p:cNvPr>
                  <p:cNvSpPr/>
                  <p:nvPr/>
                </p:nvSpPr>
                <p:spPr>
                  <a:xfrm>
                    <a:off x="4121340" y="5345870"/>
                    <a:ext cx="2498171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3×3×3 </m:t>
                        </m:r>
                      </m:oMath>
                    </a14:m>
                    <a:r>
                      <a:rPr lang="en-US" sz="16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Conv+ BN + ReLU</a:t>
                    </a:r>
                  </a:p>
                </p:txBody>
              </p:sp>
            </mc:Choice>
            <mc:Fallback xmlns=""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DE61F293-0E3D-455F-BC2A-154B8F8B39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1340" y="5345870"/>
                    <a:ext cx="2498171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455" r="-926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F98B1E1-41E6-4F2F-8CF5-1BBF7EEEFA8B}"/>
                </a:ext>
              </a:extLst>
            </p:cNvPr>
            <p:cNvCxnSpPr>
              <a:cxnSpLocks/>
            </p:cNvCxnSpPr>
            <p:nvPr/>
          </p:nvCxnSpPr>
          <p:spPr>
            <a:xfrm>
              <a:off x="4191334" y="5291831"/>
              <a:ext cx="367176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DEA1350-E656-4DBD-AB9C-F758851A2179}"/>
              </a:ext>
            </a:extLst>
          </p:cNvPr>
          <p:cNvCxnSpPr>
            <a:cxnSpLocks/>
          </p:cNvCxnSpPr>
          <p:nvPr/>
        </p:nvCxnSpPr>
        <p:spPr>
          <a:xfrm flipV="1">
            <a:off x="9147660" y="1963321"/>
            <a:ext cx="303781" cy="907"/>
          </a:xfrm>
          <a:prstGeom prst="straightConnector1">
            <a:avLst/>
          </a:prstGeom>
          <a:noFill/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ube 153">
            <a:extLst>
              <a:ext uri="{FF2B5EF4-FFF2-40B4-BE49-F238E27FC236}">
                <a16:creationId xmlns:a16="http://schemas.microsoft.com/office/drawing/2014/main" id="{F83D865C-E26C-4240-BC9B-EADB06240ABD}"/>
              </a:ext>
            </a:extLst>
          </p:cNvPr>
          <p:cNvSpPr>
            <a:spLocks/>
          </p:cNvSpPr>
          <p:nvPr/>
        </p:nvSpPr>
        <p:spPr>
          <a:xfrm>
            <a:off x="9439551" y="1499082"/>
            <a:ext cx="950213" cy="837142"/>
          </a:xfrm>
          <a:prstGeom prst="cube">
            <a:avLst>
              <a:gd name="adj" fmla="val 3363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92DE36C5-372E-4713-8F44-D0AB69EE81D9}"/>
              </a:ext>
            </a:extLst>
          </p:cNvPr>
          <p:cNvSpPr/>
          <p:nvPr/>
        </p:nvSpPr>
        <p:spPr>
          <a:xfrm>
            <a:off x="3798290" y="2004210"/>
            <a:ext cx="1236247" cy="851794"/>
          </a:xfrm>
          <a:custGeom>
            <a:avLst/>
            <a:gdLst>
              <a:gd name="connsiteX0" fmla="*/ 0 w 1238250"/>
              <a:gd name="connsiteY0" fmla="*/ 838200 h 838200"/>
              <a:gd name="connsiteX1" fmla="*/ 457200 w 1238250"/>
              <a:gd name="connsiteY1" fmla="*/ 171450 h 838200"/>
              <a:gd name="connsiteX2" fmla="*/ 1238250 w 1238250"/>
              <a:gd name="connsiteY2" fmla="*/ 0 h 838200"/>
              <a:gd name="connsiteX3" fmla="*/ 1238250 w 1238250"/>
              <a:gd name="connsiteY3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838200">
                <a:moveTo>
                  <a:pt x="0" y="838200"/>
                </a:moveTo>
                <a:cubicBezTo>
                  <a:pt x="125412" y="574675"/>
                  <a:pt x="250825" y="311150"/>
                  <a:pt x="457200" y="171450"/>
                </a:cubicBezTo>
                <a:cubicBezTo>
                  <a:pt x="663575" y="31750"/>
                  <a:pt x="1238250" y="0"/>
                  <a:pt x="1238250" y="0"/>
                </a:cubicBezTo>
                <a:lnTo>
                  <a:pt x="1238250" y="0"/>
                </a:ln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42AAF35F-132E-4CBA-A1A0-95E6467892DC}"/>
              </a:ext>
            </a:extLst>
          </p:cNvPr>
          <p:cNvSpPr/>
          <p:nvPr/>
        </p:nvSpPr>
        <p:spPr>
          <a:xfrm>
            <a:off x="4265930" y="2091417"/>
            <a:ext cx="767214" cy="1527565"/>
          </a:xfrm>
          <a:custGeom>
            <a:avLst/>
            <a:gdLst>
              <a:gd name="connsiteX0" fmla="*/ 11682 w 726057"/>
              <a:gd name="connsiteY0" fmla="*/ 1381125 h 1381125"/>
              <a:gd name="connsiteX1" fmla="*/ 97407 w 726057"/>
              <a:gd name="connsiteY1" fmla="*/ 295275 h 1381125"/>
              <a:gd name="connsiteX2" fmla="*/ 726057 w 726057"/>
              <a:gd name="connsiteY2" fmla="*/ 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057" h="1381125">
                <a:moveTo>
                  <a:pt x="11682" y="1381125"/>
                </a:moveTo>
                <a:cubicBezTo>
                  <a:pt x="-4987" y="953293"/>
                  <a:pt x="-21656" y="525462"/>
                  <a:pt x="97407" y="295275"/>
                </a:cubicBezTo>
                <a:cubicBezTo>
                  <a:pt x="216470" y="65087"/>
                  <a:pt x="471263" y="32543"/>
                  <a:pt x="726057" y="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D8239044-8920-4F20-9C76-A69CF63562C0}"/>
              </a:ext>
            </a:extLst>
          </p:cNvPr>
          <p:cNvSpPr/>
          <p:nvPr/>
        </p:nvSpPr>
        <p:spPr>
          <a:xfrm>
            <a:off x="4781260" y="2160540"/>
            <a:ext cx="265109" cy="2169434"/>
          </a:xfrm>
          <a:custGeom>
            <a:avLst/>
            <a:gdLst>
              <a:gd name="connsiteX0" fmla="*/ 46546 w 189421"/>
              <a:gd name="connsiteY0" fmla="*/ 2105025 h 2105025"/>
              <a:gd name="connsiteX1" fmla="*/ 8446 w 189421"/>
              <a:gd name="connsiteY1" fmla="*/ 361950 h 2105025"/>
              <a:gd name="connsiteX2" fmla="*/ 189421 w 189421"/>
              <a:gd name="connsiteY2" fmla="*/ 0 h 2105025"/>
              <a:gd name="connsiteX3" fmla="*/ 189421 w 189421"/>
              <a:gd name="connsiteY3" fmla="*/ 0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21" h="2105025">
                <a:moveTo>
                  <a:pt x="46546" y="2105025"/>
                </a:moveTo>
                <a:cubicBezTo>
                  <a:pt x="15590" y="1408906"/>
                  <a:pt x="-15366" y="712787"/>
                  <a:pt x="8446" y="361950"/>
                </a:cubicBezTo>
                <a:cubicBezTo>
                  <a:pt x="32258" y="11113"/>
                  <a:pt x="189421" y="0"/>
                  <a:pt x="189421" y="0"/>
                </a:cubicBezTo>
                <a:lnTo>
                  <a:pt x="189421" y="0"/>
                </a:ln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DDBE18DD-505C-4C4D-81AF-C513ADD5E328}"/>
              </a:ext>
            </a:extLst>
          </p:cNvPr>
          <p:cNvSpPr/>
          <p:nvPr/>
        </p:nvSpPr>
        <p:spPr>
          <a:xfrm>
            <a:off x="4282423" y="2956003"/>
            <a:ext cx="814979" cy="663253"/>
          </a:xfrm>
          <a:custGeom>
            <a:avLst/>
            <a:gdLst>
              <a:gd name="connsiteX0" fmla="*/ 0 w 781050"/>
              <a:gd name="connsiteY0" fmla="*/ 647700 h 647700"/>
              <a:gd name="connsiteX1" fmla="*/ 276225 w 781050"/>
              <a:gd name="connsiteY1" fmla="*/ 180975 h 647700"/>
              <a:gd name="connsiteX2" fmla="*/ 781050 w 781050"/>
              <a:gd name="connsiteY2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050" h="647700">
                <a:moveTo>
                  <a:pt x="0" y="647700"/>
                </a:moveTo>
                <a:cubicBezTo>
                  <a:pt x="73025" y="468312"/>
                  <a:pt x="146050" y="288925"/>
                  <a:pt x="276225" y="180975"/>
                </a:cubicBezTo>
                <a:cubicBezTo>
                  <a:pt x="406400" y="73025"/>
                  <a:pt x="593725" y="36512"/>
                  <a:pt x="781050" y="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C9BC069E-FEEB-482F-BBD1-A5572F6C21EC}"/>
              </a:ext>
            </a:extLst>
          </p:cNvPr>
          <p:cNvSpPr/>
          <p:nvPr/>
        </p:nvSpPr>
        <p:spPr>
          <a:xfrm>
            <a:off x="4817860" y="3061293"/>
            <a:ext cx="279540" cy="1268681"/>
          </a:xfrm>
          <a:custGeom>
            <a:avLst/>
            <a:gdLst>
              <a:gd name="connsiteX0" fmla="*/ 13116 w 222666"/>
              <a:gd name="connsiteY0" fmla="*/ 1257300 h 1257300"/>
              <a:gd name="connsiteX1" fmla="*/ 22641 w 222666"/>
              <a:gd name="connsiteY1" fmla="*/ 257175 h 1257300"/>
              <a:gd name="connsiteX2" fmla="*/ 222666 w 222666"/>
              <a:gd name="connsiteY2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666" h="1257300">
                <a:moveTo>
                  <a:pt x="13116" y="1257300"/>
                </a:moveTo>
                <a:cubicBezTo>
                  <a:pt x="416" y="862012"/>
                  <a:pt x="-12284" y="466725"/>
                  <a:pt x="22641" y="257175"/>
                </a:cubicBezTo>
                <a:cubicBezTo>
                  <a:pt x="57566" y="47625"/>
                  <a:pt x="140116" y="23812"/>
                  <a:pt x="222666" y="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1CFF3BB3-9BB7-472D-A60F-AF6849A8E258}"/>
              </a:ext>
            </a:extLst>
          </p:cNvPr>
          <p:cNvSpPr/>
          <p:nvPr/>
        </p:nvSpPr>
        <p:spPr>
          <a:xfrm>
            <a:off x="4824627" y="3683754"/>
            <a:ext cx="260854" cy="623997"/>
          </a:xfrm>
          <a:custGeom>
            <a:avLst/>
            <a:gdLst>
              <a:gd name="connsiteX0" fmla="*/ 0 w 228600"/>
              <a:gd name="connsiteY0" fmla="*/ 628650 h 628650"/>
              <a:gd name="connsiteX1" fmla="*/ 85725 w 228600"/>
              <a:gd name="connsiteY1" fmla="*/ 133350 h 628650"/>
              <a:gd name="connsiteX2" fmla="*/ 228600 w 228600"/>
              <a:gd name="connsiteY2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628650">
                <a:moveTo>
                  <a:pt x="0" y="628650"/>
                </a:moveTo>
                <a:cubicBezTo>
                  <a:pt x="23812" y="433387"/>
                  <a:pt x="47625" y="238125"/>
                  <a:pt x="85725" y="133350"/>
                </a:cubicBezTo>
                <a:cubicBezTo>
                  <a:pt x="123825" y="28575"/>
                  <a:pt x="176212" y="14287"/>
                  <a:pt x="228600" y="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21D51C-ED1D-4D7B-8644-EB572543AD7F}"/>
              </a:ext>
            </a:extLst>
          </p:cNvPr>
          <p:cNvGrpSpPr/>
          <p:nvPr/>
        </p:nvGrpSpPr>
        <p:grpSpPr>
          <a:xfrm>
            <a:off x="4075359" y="1010964"/>
            <a:ext cx="2102937" cy="1389862"/>
            <a:chOff x="4075359" y="1010964"/>
            <a:chExt cx="2102937" cy="1389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BE5BEF4-54A6-4AE3-8495-67D39F28EABD}"/>
                    </a:ext>
                  </a:extLst>
                </p:cNvPr>
                <p:cNvSpPr txBox="1"/>
                <p:nvPr/>
              </p:nvSpPr>
              <p:spPr>
                <a:xfrm>
                  <a:off x="4436409" y="1010964"/>
                  <a:ext cx="1741887" cy="2945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𝐷𝐴𝐺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BE5BEF4-54A6-4AE3-8495-67D39F28E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409" y="1010964"/>
                  <a:ext cx="1741887" cy="294568"/>
                </a:xfrm>
                <a:prstGeom prst="rect">
                  <a:avLst/>
                </a:prstGeom>
                <a:blipFill>
                  <a:blip r:embed="rId4"/>
                  <a:stretch>
                    <a:fillRect l="-3497" t="-162500" r="-4196" b="-2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513B5AB-596A-4604-B363-60CED596E0A9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075359" y="1305532"/>
              <a:ext cx="1231994" cy="552121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66B013-07D2-4CBA-94E2-4E14467DF16D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479345" y="1305532"/>
              <a:ext cx="828008" cy="71506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96E036C6-01B1-43C3-9B22-11E88C144A35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631745" y="1305532"/>
              <a:ext cx="675608" cy="86746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76E75674-3476-4716-BC92-DCD948ECD47E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840671" y="1305532"/>
              <a:ext cx="466682" cy="109529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62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Branch: Dense Attention Gate (DAG)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8C7F0-0109-4B91-829B-578A8B44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23251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1" name="Content Placeholder 66">
            <a:extLst>
              <a:ext uri="{FF2B5EF4-FFF2-40B4-BE49-F238E27FC236}">
                <a16:creationId xmlns:a16="http://schemas.microsoft.com/office/drawing/2014/main" id="{DF81D34C-B878-49B6-8FCA-C7D12EAA95DA}"/>
              </a:ext>
            </a:extLst>
          </p:cNvPr>
          <p:cNvSpPr txBox="1">
            <a:spLocks/>
          </p:cNvSpPr>
          <p:nvPr/>
        </p:nvSpPr>
        <p:spPr>
          <a:xfrm>
            <a:off x="701407" y="119931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F92AD8E-56AF-4C0A-96DC-493EA1A01A5C}"/>
              </a:ext>
            </a:extLst>
          </p:cNvPr>
          <p:cNvGrpSpPr/>
          <p:nvPr/>
        </p:nvGrpSpPr>
        <p:grpSpPr>
          <a:xfrm>
            <a:off x="1005132" y="1495815"/>
            <a:ext cx="9515725" cy="4995514"/>
            <a:chOff x="998526" y="1572833"/>
            <a:chExt cx="9515725" cy="4995514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3A8CF4-B96B-4AC9-AD29-7660717B3C52}"/>
                </a:ext>
              </a:extLst>
            </p:cNvPr>
            <p:cNvSpPr/>
            <p:nvPr/>
          </p:nvSpPr>
          <p:spPr>
            <a:xfrm>
              <a:off x="2586177" y="6168237"/>
              <a:ext cx="69940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C000"/>
                  </a:solidFill>
                </a:rPr>
                <a:t>3D-Unet with Dense Connection using Dense Attention (Shorter)</a:t>
              </a:r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3E7948D7-9459-453F-AA6C-2260C9369200}"/>
                </a:ext>
              </a:extLst>
            </p:cNvPr>
            <p:cNvSpPr>
              <a:spLocks/>
            </p:cNvSpPr>
            <p:nvPr/>
          </p:nvSpPr>
          <p:spPr>
            <a:xfrm>
              <a:off x="3600504" y="3968788"/>
              <a:ext cx="699357" cy="729040"/>
            </a:xfrm>
            <a:prstGeom prst="cube">
              <a:avLst>
                <a:gd name="adj" fmla="val 6160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4FC1030-3512-4750-B7C7-23869967DD0C}"/>
                </a:ext>
              </a:extLst>
            </p:cNvPr>
            <p:cNvCxnSpPr>
              <a:cxnSpLocks/>
            </p:cNvCxnSpPr>
            <p:nvPr/>
          </p:nvCxnSpPr>
          <p:spPr>
            <a:xfrm>
              <a:off x="3884784" y="3914825"/>
              <a:ext cx="0" cy="31188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326C70C1-A32F-4D62-ADBC-4BC2C6F575FF}"/>
                </a:ext>
              </a:extLst>
            </p:cNvPr>
            <p:cNvSpPr>
              <a:spLocks/>
            </p:cNvSpPr>
            <p:nvPr/>
          </p:nvSpPr>
          <p:spPr>
            <a:xfrm>
              <a:off x="3055446" y="3317504"/>
              <a:ext cx="645919" cy="675538"/>
            </a:xfrm>
            <a:prstGeom prst="cube">
              <a:avLst>
                <a:gd name="adj" fmla="val 4502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0907BFA-4C45-4A27-A4E0-333A02480FFB}"/>
                </a:ext>
              </a:extLst>
            </p:cNvPr>
            <p:cNvGrpSpPr/>
            <p:nvPr/>
          </p:nvGrpSpPr>
          <p:grpSpPr>
            <a:xfrm>
              <a:off x="6936636" y="2606175"/>
              <a:ext cx="706622" cy="691818"/>
              <a:chOff x="8141102" y="3817848"/>
              <a:chExt cx="706622" cy="691818"/>
            </a:xfrm>
          </p:grpSpPr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55EEA12D-1731-4823-B130-6E2CDB6154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51110" y="3817848"/>
                <a:ext cx="496614" cy="493700"/>
              </a:xfrm>
              <a:prstGeom prst="cube">
                <a:avLst>
                  <a:gd name="adj" fmla="val 114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32504D2E-30EC-43EC-AA84-6DA5EFE108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04568" y="3859205"/>
                <a:ext cx="496614" cy="493700"/>
              </a:xfrm>
              <a:prstGeom prst="cube">
                <a:avLst>
                  <a:gd name="adj" fmla="val 11417"/>
                </a:avLst>
              </a:prstGeom>
              <a:solidFill>
                <a:srgbClr val="FFFF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59E6129B-036A-45C2-B7A7-FB4E724191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50572" y="3914897"/>
                <a:ext cx="496614" cy="493700"/>
              </a:xfrm>
              <a:prstGeom prst="cube">
                <a:avLst>
                  <a:gd name="adj" fmla="val 11417"/>
                </a:avLst>
              </a:prstGeom>
              <a:solidFill>
                <a:schemeClr val="accent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C084D5BF-260F-411D-9487-37DFF8A150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96576" y="3959479"/>
                <a:ext cx="496614" cy="493700"/>
              </a:xfrm>
              <a:prstGeom prst="cube">
                <a:avLst>
                  <a:gd name="adj" fmla="val 11417"/>
                </a:avLst>
              </a:prstGeom>
              <a:solidFill>
                <a:srgbClr val="92D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E50F1F52-E4D5-4F29-AF90-94A215DDFD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41102" y="4015966"/>
                <a:ext cx="496614" cy="493700"/>
              </a:xfrm>
              <a:prstGeom prst="cube">
                <a:avLst>
                  <a:gd name="adj" fmla="val 11417"/>
                </a:avLst>
              </a:prstGeom>
              <a:solidFill>
                <a:srgbClr val="FF0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EA70577-83D7-4CBA-ABC0-B0AEBF945E63}"/>
                </a:ext>
              </a:extLst>
            </p:cNvPr>
            <p:cNvGrpSpPr/>
            <p:nvPr/>
          </p:nvGrpSpPr>
          <p:grpSpPr>
            <a:xfrm>
              <a:off x="7627471" y="1628513"/>
              <a:ext cx="932924" cy="832561"/>
              <a:chOff x="7325895" y="3841789"/>
              <a:chExt cx="932924" cy="832561"/>
            </a:xfrm>
          </p:grpSpPr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D59A5AD9-B481-4B4F-A199-C3EFA018F5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52936" y="3841789"/>
                <a:ext cx="705883" cy="605778"/>
              </a:xfrm>
              <a:prstGeom prst="cube">
                <a:avLst>
                  <a:gd name="adj" fmla="val 8767"/>
                </a:avLst>
              </a:prstGeom>
              <a:solidFill>
                <a:srgbClr val="92D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A8E2D75C-D610-48E6-A468-3732B7CF0E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98147" y="3895900"/>
                <a:ext cx="705883" cy="605778"/>
              </a:xfrm>
              <a:prstGeom prst="cube">
                <a:avLst>
                  <a:gd name="adj" fmla="val 8767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6C7EBC61-8B6B-41FA-B02E-DB37E8D142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42825" y="3947459"/>
                <a:ext cx="705883" cy="605778"/>
              </a:xfrm>
              <a:prstGeom prst="cube">
                <a:avLst>
                  <a:gd name="adj" fmla="val 8767"/>
                </a:avLst>
              </a:prstGeom>
              <a:solidFill>
                <a:srgbClr val="FFFF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933A831A-70FF-47A8-A63C-BB8D395395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81185" y="4009133"/>
                <a:ext cx="705883" cy="605778"/>
              </a:xfrm>
              <a:prstGeom prst="cube">
                <a:avLst>
                  <a:gd name="adj" fmla="val 8767"/>
                </a:avLst>
              </a:prstGeom>
              <a:solidFill>
                <a:srgbClr val="FF0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1EA4D723-FB42-49EC-B3F3-BA0C828791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25895" y="4068572"/>
                <a:ext cx="705883" cy="605778"/>
              </a:xfrm>
              <a:prstGeom prst="cube">
                <a:avLst>
                  <a:gd name="adj" fmla="val 8767"/>
                </a:avLst>
              </a:prstGeom>
              <a:solidFill>
                <a:srgbClr val="0070C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98AD4955-7726-4C33-BA6B-3455832D2239}"/>
                </a:ext>
              </a:extLst>
            </p:cNvPr>
            <p:cNvSpPr>
              <a:spLocks/>
            </p:cNvSpPr>
            <p:nvPr/>
          </p:nvSpPr>
          <p:spPr>
            <a:xfrm>
              <a:off x="2216688" y="1639013"/>
              <a:ext cx="950212" cy="837142"/>
            </a:xfrm>
            <a:prstGeom prst="cube">
              <a:avLst>
                <a:gd name="adj" fmla="val 3363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9142C6A2-5738-4000-8CF9-87160BDC718B}"/>
                </a:ext>
              </a:extLst>
            </p:cNvPr>
            <p:cNvSpPr>
              <a:spLocks/>
            </p:cNvSpPr>
            <p:nvPr/>
          </p:nvSpPr>
          <p:spPr>
            <a:xfrm>
              <a:off x="4205438" y="3992141"/>
              <a:ext cx="699357" cy="729040"/>
            </a:xfrm>
            <a:prstGeom prst="cube">
              <a:avLst>
                <a:gd name="adj" fmla="val 6160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1ACB2B4A-08D3-4421-B7C5-16CFC5ED87EE}"/>
                </a:ext>
              </a:extLst>
            </p:cNvPr>
            <p:cNvSpPr>
              <a:spLocks/>
            </p:cNvSpPr>
            <p:nvPr/>
          </p:nvSpPr>
          <p:spPr>
            <a:xfrm>
              <a:off x="3664315" y="3318608"/>
              <a:ext cx="645919" cy="675538"/>
            </a:xfrm>
            <a:prstGeom prst="cube">
              <a:avLst>
                <a:gd name="adj" fmla="val 4502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E2160905-2BE4-435D-81F1-AEB5835CF190}"/>
                </a:ext>
              </a:extLst>
            </p:cNvPr>
            <p:cNvCxnSpPr>
              <a:cxnSpLocks/>
            </p:cNvCxnSpPr>
            <p:nvPr/>
          </p:nvCxnSpPr>
          <p:spPr>
            <a:xfrm>
              <a:off x="3340985" y="3222849"/>
              <a:ext cx="0" cy="31188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B828BDC-254D-45A5-A5CD-2A55B406E404}"/>
                </a:ext>
              </a:extLst>
            </p:cNvPr>
            <p:cNvCxnSpPr>
              <a:cxnSpLocks/>
              <a:endCxn id="185" idx="1"/>
            </p:cNvCxnSpPr>
            <p:nvPr/>
          </p:nvCxnSpPr>
          <p:spPr>
            <a:xfrm flipV="1">
              <a:off x="4242818" y="3667332"/>
              <a:ext cx="830559" cy="2539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4F14462-CEF4-4007-AC80-7078B51BA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9546" y="2909103"/>
              <a:ext cx="1306024" cy="2043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2B12104E-4293-479D-A5C6-51CEBDF62A24}"/>
                </a:ext>
              </a:extLst>
            </p:cNvPr>
            <p:cNvCxnSpPr>
              <a:cxnSpLocks/>
            </p:cNvCxnSpPr>
            <p:nvPr/>
          </p:nvCxnSpPr>
          <p:spPr>
            <a:xfrm>
              <a:off x="3329127" y="1984559"/>
              <a:ext cx="1693723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22231990-74D6-4954-8CE7-FDCA54C24FA5}"/>
                </a:ext>
              </a:extLst>
            </p:cNvPr>
            <p:cNvSpPr>
              <a:spLocks/>
            </p:cNvSpPr>
            <p:nvPr/>
          </p:nvSpPr>
          <p:spPr>
            <a:xfrm>
              <a:off x="8290757" y="1624249"/>
              <a:ext cx="950212" cy="837142"/>
            </a:xfrm>
            <a:prstGeom prst="cube">
              <a:avLst>
                <a:gd name="adj" fmla="val 3363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60D400A4-B5C6-41F4-9547-3AC36B031395}"/>
                </a:ext>
              </a:extLst>
            </p:cNvPr>
            <p:cNvCxnSpPr>
              <a:cxnSpLocks/>
              <a:stCxn id="185" idx="3"/>
            </p:cNvCxnSpPr>
            <p:nvPr/>
          </p:nvCxnSpPr>
          <p:spPr>
            <a:xfrm>
              <a:off x="5893502" y="3667332"/>
              <a:ext cx="215198" cy="296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142615A5-5C25-4371-A742-D27DDB0F3349}"/>
                </a:ext>
              </a:extLst>
            </p:cNvPr>
            <p:cNvCxnSpPr>
              <a:cxnSpLocks/>
            </p:cNvCxnSpPr>
            <p:nvPr/>
          </p:nvCxnSpPr>
          <p:spPr>
            <a:xfrm>
              <a:off x="5917526" y="3037888"/>
              <a:ext cx="932722" cy="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86F55D59-3642-4173-B2DA-A7E0659AA3E2}"/>
                </a:ext>
              </a:extLst>
            </p:cNvPr>
            <p:cNvSpPr/>
            <p:nvPr/>
          </p:nvSpPr>
          <p:spPr>
            <a:xfrm>
              <a:off x="5062623" y="1879466"/>
              <a:ext cx="820125" cy="469541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92D050"/>
                  </a:solidFill>
                </a:rPr>
                <a:t>DAG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7CB5D9-3A42-46C5-A728-3CC56BCAA11F}"/>
                </a:ext>
              </a:extLst>
            </p:cNvPr>
            <p:cNvGrpSpPr/>
            <p:nvPr/>
          </p:nvGrpSpPr>
          <p:grpSpPr>
            <a:xfrm>
              <a:off x="6052408" y="3348863"/>
              <a:ext cx="636013" cy="665826"/>
              <a:chOff x="6796879" y="3937282"/>
              <a:chExt cx="636013" cy="665826"/>
            </a:xfrm>
          </p:grpSpPr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23C28952-1E5A-4C52-AC9D-A3FF60CE3A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44944" y="3937282"/>
                <a:ext cx="387948" cy="425729"/>
              </a:xfrm>
              <a:prstGeom prst="cube">
                <a:avLst>
                  <a:gd name="adj" fmla="val 1556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55169AF3-35C3-4EDA-8A04-C603B0991C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83971" y="3996265"/>
                <a:ext cx="387948" cy="425729"/>
              </a:xfrm>
              <a:prstGeom prst="cube">
                <a:avLst>
                  <a:gd name="adj" fmla="val 1556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C7306307-B1FE-4B99-8A2E-E6A0093638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17761" y="4061598"/>
                <a:ext cx="387948" cy="425729"/>
              </a:xfrm>
              <a:prstGeom prst="cube">
                <a:avLst>
                  <a:gd name="adj" fmla="val 15560"/>
                </a:avLst>
              </a:prstGeom>
              <a:solidFill>
                <a:srgbClr val="FFFF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03B903A2-05EE-4333-8166-98C5F70257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66848" y="4123026"/>
                <a:ext cx="387948" cy="425729"/>
              </a:xfrm>
              <a:prstGeom prst="cube">
                <a:avLst>
                  <a:gd name="adj" fmla="val 15560"/>
                </a:avLst>
              </a:prstGeom>
              <a:solidFill>
                <a:srgbClr val="0070C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531420BB-2F57-4382-9339-8FB47D014D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96879" y="4177379"/>
                <a:ext cx="387948" cy="425729"/>
              </a:xfrm>
              <a:prstGeom prst="cube">
                <a:avLst>
                  <a:gd name="adj" fmla="val 15560"/>
                </a:avLst>
              </a:prstGeom>
              <a:solidFill>
                <a:srgbClr val="00B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B3FB538F-0B93-4E0B-A073-92344F4597D3}"/>
                </a:ext>
              </a:extLst>
            </p:cNvPr>
            <p:cNvSpPr>
              <a:spLocks/>
            </p:cNvSpPr>
            <p:nvPr/>
          </p:nvSpPr>
          <p:spPr>
            <a:xfrm>
              <a:off x="6381859" y="3351244"/>
              <a:ext cx="645919" cy="662106"/>
            </a:xfrm>
            <a:prstGeom prst="cube">
              <a:avLst>
                <a:gd name="adj" fmla="val 4812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C1C1C116-04AF-4029-A491-788F015CEA30}"/>
                </a:ext>
              </a:extLst>
            </p:cNvPr>
            <p:cNvSpPr>
              <a:spLocks/>
            </p:cNvSpPr>
            <p:nvPr/>
          </p:nvSpPr>
          <p:spPr>
            <a:xfrm>
              <a:off x="7385227" y="2609849"/>
              <a:ext cx="703166" cy="684571"/>
            </a:xfrm>
            <a:prstGeom prst="cube">
              <a:avLst>
                <a:gd name="adj" fmla="val 3673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3ADFF9-6114-40B4-B5F8-02659A51F08A}"/>
                </a:ext>
              </a:extLst>
            </p:cNvPr>
            <p:cNvCxnSpPr>
              <a:cxnSpLocks/>
              <a:stCxn id="179" idx="3"/>
            </p:cNvCxnSpPr>
            <p:nvPr/>
          </p:nvCxnSpPr>
          <p:spPr>
            <a:xfrm flipV="1">
              <a:off x="5882748" y="2089169"/>
              <a:ext cx="1518752" cy="2506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: Rounded Corners 183">
              <a:extLst>
                <a:ext uri="{FF2B5EF4-FFF2-40B4-BE49-F238E27FC236}">
                  <a16:creationId xmlns:a16="http://schemas.microsoft.com/office/drawing/2014/main" id="{1772B44A-DDC8-43EF-8DD3-F19EDDEA0775}"/>
                </a:ext>
              </a:extLst>
            </p:cNvPr>
            <p:cNvSpPr/>
            <p:nvPr/>
          </p:nvSpPr>
          <p:spPr>
            <a:xfrm>
              <a:off x="5097401" y="2803117"/>
              <a:ext cx="820125" cy="469541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92D050"/>
                  </a:solidFill>
                </a:rPr>
                <a:t>DAG</a:t>
              </a:r>
            </a:p>
          </p:txBody>
        </p: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917C992B-4ECF-464F-B020-BF5C5B769ACB}"/>
                </a:ext>
              </a:extLst>
            </p:cNvPr>
            <p:cNvSpPr/>
            <p:nvPr/>
          </p:nvSpPr>
          <p:spPr>
            <a:xfrm>
              <a:off x="5073377" y="3432561"/>
              <a:ext cx="820125" cy="469541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92D050"/>
                  </a:solidFill>
                </a:rPr>
                <a:t>DAG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A2912FE4-DF93-427A-B6D2-BDA87D8E26B6}"/>
                </a:ext>
              </a:extLst>
            </p:cNvPr>
            <p:cNvGrpSpPr/>
            <p:nvPr/>
          </p:nvGrpSpPr>
          <p:grpSpPr>
            <a:xfrm>
              <a:off x="998526" y="2493356"/>
              <a:ext cx="1214779" cy="2032839"/>
              <a:chOff x="2007960" y="2349007"/>
              <a:chExt cx="1214779" cy="2032839"/>
            </a:xfrm>
          </p:grpSpPr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7F42A488-69B5-4DCB-AB3E-07AA9D7303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7960" y="2349007"/>
                <a:ext cx="1214779" cy="2032839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B0C4C30-1314-4A04-8791-EF5E0ACAC805}"/>
                  </a:ext>
                </a:extLst>
              </p:cNvPr>
              <p:cNvSpPr>
                <a:spLocks/>
              </p:cNvSpPr>
              <p:nvPr/>
            </p:nvSpPr>
            <p:spPr>
              <a:xfrm rot="19799610">
                <a:off x="2584836" y="2602076"/>
                <a:ext cx="430887" cy="1526701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Contraction path</a:t>
                </a: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9224754-F18B-479C-AAC0-0FAFFF751114}"/>
                </a:ext>
              </a:extLst>
            </p:cNvPr>
            <p:cNvGrpSpPr/>
            <p:nvPr/>
          </p:nvGrpSpPr>
          <p:grpSpPr>
            <a:xfrm>
              <a:off x="8653042" y="2528494"/>
              <a:ext cx="1861209" cy="2118626"/>
              <a:chOff x="8408814" y="2234233"/>
              <a:chExt cx="1861209" cy="2118626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EFB15E5C-1840-4E3F-A096-D28D109F4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8814" y="2234233"/>
                <a:ext cx="1861209" cy="2118626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6DD0F78F-8F97-4CB9-8043-42BBA689FD81}"/>
                  </a:ext>
                </a:extLst>
              </p:cNvPr>
              <p:cNvSpPr>
                <a:spLocks/>
              </p:cNvSpPr>
              <p:nvPr/>
            </p:nvSpPr>
            <p:spPr>
              <a:xfrm rot="13313767">
                <a:off x="8933328" y="2601625"/>
                <a:ext cx="430887" cy="139846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Expansion path</a:t>
                </a:r>
              </a:p>
            </p:txBody>
          </p:sp>
        </p:grp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4BE66043-A64C-4E89-8E11-BFC02DEB02FC}"/>
                </a:ext>
              </a:extLst>
            </p:cNvPr>
            <p:cNvSpPr>
              <a:spLocks/>
            </p:cNvSpPr>
            <p:nvPr/>
          </p:nvSpPr>
          <p:spPr>
            <a:xfrm>
              <a:off x="7192495" y="3379895"/>
              <a:ext cx="645919" cy="662106"/>
            </a:xfrm>
            <a:prstGeom prst="cube">
              <a:avLst>
                <a:gd name="adj" fmla="val 4812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B112B187-5016-4F90-8A2A-7510960B7C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2641" y="3692730"/>
              <a:ext cx="303781" cy="908"/>
            </a:xfrm>
            <a:prstGeom prst="straightConnector1">
              <a:avLst/>
            </a:prstGeom>
            <a:noFill/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E041B43A-B4F4-4BFC-9D7A-E2A177F92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1535" y="3302993"/>
              <a:ext cx="0" cy="258734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74B4C662-761A-417E-9C56-FD5A9334E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5158" y="2951680"/>
              <a:ext cx="303781" cy="908"/>
            </a:xfrm>
            <a:prstGeom prst="straightConnector1">
              <a:avLst/>
            </a:prstGeom>
            <a:noFill/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A64616C6-94BB-42C0-94DE-CE4B16DF6A36}"/>
                </a:ext>
              </a:extLst>
            </p:cNvPr>
            <p:cNvSpPr>
              <a:spLocks/>
            </p:cNvSpPr>
            <p:nvPr/>
          </p:nvSpPr>
          <p:spPr>
            <a:xfrm>
              <a:off x="8385300" y="2553053"/>
              <a:ext cx="703166" cy="684571"/>
            </a:xfrm>
            <a:prstGeom prst="cube">
              <a:avLst>
                <a:gd name="adj" fmla="val 3673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246D49E0-3907-42B1-859F-F40F52DF0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7763" y="2461074"/>
              <a:ext cx="0" cy="258734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A4D0F745-CBCE-41B4-B9EE-3FAC52EBE928}"/>
                </a:ext>
              </a:extLst>
            </p:cNvPr>
            <p:cNvSpPr>
              <a:spLocks/>
            </p:cNvSpPr>
            <p:nvPr/>
          </p:nvSpPr>
          <p:spPr>
            <a:xfrm>
              <a:off x="6158709" y="4127979"/>
              <a:ext cx="553219" cy="584167"/>
            </a:xfrm>
            <a:prstGeom prst="cube">
              <a:avLst>
                <a:gd name="adj" fmla="val 5147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8628C6B4-8800-41AB-888E-DE64144BF954}"/>
                </a:ext>
              </a:extLst>
            </p:cNvPr>
            <p:cNvCxnSpPr>
              <a:cxnSpLocks/>
            </p:cNvCxnSpPr>
            <p:nvPr/>
          </p:nvCxnSpPr>
          <p:spPr>
            <a:xfrm>
              <a:off x="4788298" y="4401013"/>
              <a:ext cx="1307702" cy="1"/>
            </a:xfrm>
            <a:prstGeom prst="straightConnector1">
              <a:avLst/>
            </a:prstGeom>
            <a:noFill/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FEA6D219-F9BB-4F6D-9E64-5EDB67BBF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7415" y="4022951"/>
              <a:ext cx="0" cy="258734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19BC2821-3656-43EA-BB9B-D6A8442906F9}"/>
                </a:ext>
              </a:extLst>
            </p:cNvPr>
            <p:cNvSpPr>
              <a:spLocks/>
            </p:cNvSpPr>
            <p:nvPr/>
          </p:nvSpPr>
          <p:spPr>
            <a:xfrm>
              <a:off x="1101551" y="1650911"/>
              <a:ext cx="950212" cy="837142"/>
            </a:xfrm>
            <a:prstGeom prst="cube">
              <a:avLst>
                <a:gd name="adj" fmla="val 3363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B98415F9-1979-4F39-AB05-B454168F7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48563" y="2149107"/>
              <a:ext cx="367176" cy="0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46CA5A95-4FF1-4A44-9BDB-3E336AF32FEB}"/>
                </a:ext>
              </a:extLst>
            </p:cNvPr>
            <p:cNvSpPr>
              <a:spLocks/>
            </p:cNvSpPr>
            <p:nvPr/>
          </p:nvSpPr>
          <p:spPr>
            <a:xfrm>
              <a:off x="2190245" y="2652260"/>
              <a:ext cx="703166" cy="670491"/>
            </a:xfrm>
            <a:prstGeom prst="cube">
              <a:avLst>
                <a:gd name="adj" fmla="val 3673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81B9F7EB-D6D0-4B4F-8F46-B15F2CAEF8F4}"/>
                </a:ext>
              </a:extLst>
            </p:cNvPr>
            <p:cNvCxnSpPr>
              <a:cxnSpLocks/>
            </p:cNvCxnSpPr>
            <p:nvPr/>
          </p:nvCxnSpPr>
          <p:spPr>
            <a:xfrm>
              <a:off x="2586177" y="2472817"/>
              <a:ext cx="0" cy="31188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90A622D6-55AA-4949-BB54-24C2B8AE1319}"/>
                </a:ext>
              </a:extLst>
            </p:cNvPr>
            <p:cNvCxnSpPr>
              <a:cxnSpLocks/>
            </p:cNvCxnSpPr>
            <p:nvPr/>
          </p:nvCxnSpPr>
          <p:spPr>
            <a:xfrm>
              <a:off x="2683908" y="3037887"/>
              <a:ext cx="389492" cy="10113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A6A317B5-1230-42E8-BA86-D17686A37F20}"/>
                </a:ext>
              </a:extLst>
            </p:cNvPr>
            <p:cNvSpPr>
              <a:spLocks/>
            </p:cNvSpPr>
            <p:nvPr/>
          </p:nvSpPr>
          <p:spPr>
            <a:xfrm>
              <a:off x="3060094" y="2648117"/>
              <a:ext cx="703166" cy="670491"/>
            </a:xfrm>
            <a:prstGeom prst="cube">
              <a:avLst>
                <a:gd name="adj" fmla="val 3673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D2CCA633-98CB-4519-9AAC-7C319299E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603" y="3784705"/>
              <a:ext cx="253921" cy="15974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F8475B4-8DA3-4BCA-9C0E-E58ACCC74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4411" y="4356248"/>
              <a:ext cx="253921" cy="15974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6CBF1881-A948-42A3-90D6-A27FC3EDC9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3630" y="2037072"/>
              <a:ext cx="303781" cy="908"/>
            </a:xfrm>
            <a:prstGeom prst="straightConnector1">
              <a:avLst/>
            </a:prstGeom>
            <a:noFill/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0FC66224-3D8D-4289-8F70-A11695D65C88}"/>
                </a:ext>
              </a:extLst>
            </p:cNvPr>
            <p:cNvSpPr>
              <a:spLocks/>
            </p:cNvSpPr>
            <p:nvPr/>
          </p:nvSpPr>
          <p:spPr>
            <a:xfrm>
              <a:off x="9415525" y="1572833"/>
              <a:ext cx="950212" cy="837142"/>
            </a:xfrm>
            <a:prstGeom prst="cube">
              <a:avLst>
                <a:gd name="adj" fmla="val 3363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D0A2C10-9B3F-4A78-B8F5-5BCDE2968F4A}"/>
                </a:ext>
              </a:extLst>
            </p:cNvPr>
            <p:cNvSpPr/>
            <p:nvPr/>
          </p:nvSpPr>
          <p:spPr>
            <a:xfrm>
              <a:off x="4800600" y="3757502"/>
              <a:ext cx="260854" cy="623997"/>
            </a:xfrm>
            <a:custGeom>
              <a:avLst/>
              <a:gdLst>
                <a:gd name="connsiteX0" fmla="*/ 0 w 228600"/>
                <a:gd name="connsiteY0" fmla="*/ 628650 h 628650"/>
                <a:gd name="connsiteX1" fmla="*/ 85725 w 228600"/>
                <a:gd name="connsiteY1" fmla="*/ 133350 h 628650"/>
                <a:gd name="connsiteX2" fmla="*/ 228600 w 228600"/>
                <a:gd name="connsiteY2" fmla="*/ 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628650">
                  <a:moveTo>
                    <a:pt x="0" y="628650"/>
                  </a:moveTo>
                  <a:cubicBezTo>
                    <a:pt x="23812" y="433387"/>
                    <a:pt x="47625" y="238125"/>
                    <a:pt x="85725" y="133350"/>
                  </a:cubicBezTo>
                  <a:cubicBezTo>
                    <a:pt x="123825" y="28575"/>
                    <a:pt x="176212" y="14287"/>
                    <a:pt x="228600" y="0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208" name="Connector: Curved 207">
              <a:extLst>
                <a:ext uri="{FF2B5EF4-FFF2-40B4-BE49-F238E27FC236}">
                  <a16:creationId xmlns:a16="http://schemas.microsoft.com/office/drawing/2014/main" id="{30CB8A50-10CC-47E8-897E-DFC9038224AD}"/>
                </a:ext>
              </a:extLst>
            </p:cNvPr>
            <p:cNvCxnSpPr>
              <a:cxnSpLocks/>
              <a:stCxn id="185" idx="3"/>
              <a:endCxn id="184" idx="1"/>
            </p:cNvCxnSpPr>
            <p:nvPr/>
          </p:nvCxnSpPr>
          <p:spPr>
            <a:xfrm flipH="1" flipV="1">
              <a:off x="5097401" y="3037888"/>
              <a:ext cx="796101" cy="629444"/>
            </a:xfrm>
            <a:prstGeom prst="curvedConnector5">
              <a:avLst>
                <a:gd name="adj1" fmla="val -10768"/>
                <a:gd name="adj2" fmla="val 55801"/>
                <a:gd name="adj3" fmla="val 128715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Connector: Curved 208">
              <a:extLst>
                <a:ext uri="{FF2B5EF4-FFF2-40B4-BE49-F238E27FC236}">
                  <a16:creationId xmlns:a16="http://schemas.microsoft.com/office/drawing/2014/main" id="{DE1DD894-4F4C-4A55-BEB7-F84BBA04A692}"/>
                </a:ext>
              </a:extLst>
            </p:cNvPr>
            <p:cNvCxnSpPr>
              <a:stCxn id="184" idx="3"/>
              <a:endCxn id="179" idx="1"/>
            </p:cNvCxnSpPr>
            <p:nvPr/>
          </p:nvCxnSpPr>
          <p:spPr>
            <a:xfrm flipH="1" flipV="1">
              <a:off x="5062623" y="2114237"/>
              <a:ext cx="854903" cy="923651"/>
            </a:xfrm>
            <a:prstGeom prst="curvedConnector5">
              <a:avLst>
                <a:gd name="adj1" fmla="val -26740"/>
                <a:gd name="adj2" fmla="val 50000"/>
                <a:gd name="adj3" fmla="val 126740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EE7FAE9-3191-4F70-B12E-72EF81A24695}"/>
              </a:ext>
            </a:extLst>
          </p:cNvPr>
          <p:cNvGrpSpPr/>
          <p:nvPr/>
        </p:nvGrpSpPr>
        <p:grpSpPr>
          <a:xfrm>
            <a:off x="304800" y="4865017"/>
            <a:ext cx="4299797" cy="1119557"/>
            <a:chOff x="-26964" y="6189561"/>
            <a:chExt cx="4299796" cy="11195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Rectangle: Rounded Corners 229">
                  <a:extLst>
                    <a:ext uri="{FF2B5EF4-FFF2-40B4-BE49-F238E27FC236}">
                      <a16:creationId xmlns:a16="http://schemas.microsoft.com/office/drawing/2014/main" id="{C82A0BD4-ED7B-4BF6-9EE8-16418D11FA60}"/>
                    </a:ext>
                  </a:extLst>
                </p:cNvPr>
                <p:cNvSpPr/>
                <p:nvPr/>
              </p:nvSpPr>
              <p:spPr>
                <a:xfrm>
                  <a:off x="-26964" y="6189561"/>
                  <a:ext cx="4299796" cy="1119557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: Rounded Corners 1">
                  <a:extLst>
                    <a:ext uri="{FF2B5EF4-FFF2-40B4-BE49-F238E27FC236}">
                      <a16:creationId xmlns:a16="http://schemas.microsoft.com/office/drawing/2014/main" id="{5F738867-6F5A-45C3-91A2-D8AC96702E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964" y="6189561"/>
                  <a:ext cx="4299796" cy="1119557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49216329-10CB-4945-BDBD-B8CF163D250D}"/>
                </a:ext>
              </a:extLst>
            </p:cNvPr>
            <p:cNvGrpSpPr/>
            <p:nvPr/>
          </p:nvGrpSpPr>
          <p:grpSpPr>
            <a:xfrm>
              <a:off x="285956" y="6249791"/>
              <a:ext cx="1492311" cy="1015371"/>
              <a:chOff x="2943680" y="5592994"/>
              <a:chExt cx="1492311" cy="1015371"/>
            </a:xfrm>
          </p:grpSpPr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36966086-9DFE-406C-A291-B723777FC534}"/>
                  </a:ext>
                </a:extLst>
              </p:cNvPr>
              <p:cNvGrpSpPr/>
              <p:nvPr/>
            </p:nvGrpSpPr>
            <p:grpSpPr>
              <a:xfrm>
                <a:off x="2943713" y="5592994"/>
                <a:ext cx="1475887" cy="414986"/>
                <a:chOff x="1576657" y="5130225"/>
                <a:chExt cx="1764328" cy="469541"/>
              </a:xfrm>
            </p:grpSpPr>
            <p:cxnSp>
              <p:nvCxnSpPr>
                <p:cNvPr id="247" name="Straight Arrow Connector 246">
                  <a:extLst>
                    <a:ext uri="{FF2B5EF4-FFF2-40B4-BE49-F238E27FC236}">
                      <a16:creationId xmlns:a16="http://schemas.microsoft.com/office/drawing/2014/main" id="{FD59C0DF-A34D-4AD7-8DBA-1A0A86EA34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96239" y="5345946"/>
                  <a:ext cx="344746" cy="7875"/>
                </a:xfrm>
                <a:prstGeom prst="straightConnector1">
                  <a:avLst/>
                </a:prstGeom>
                <a:noFill/>
                <a:ln w="19050">
                  <a:solidFill>
                    <a:schemeClr val="bg1">
                      <a:lumMod val="8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Rectangle: Rounded Corners 247">
                  <a:extLst>
                    <a:ext uri="{FF2B5EF4-FFF2-40B4-BE49-F238E27FC236}">
                      <a16:creationId xmlns:a16="http://schemas.microsoft.com/office/drawing/2014/main" id="{D30209D9-7A56-4A6C-BADC-1AFF77CEA045}"/>
                    </a:ext>
                  </a:extLst>
                </p:cNvPr>
                <p:cNvSpPr/>
                <p:nvPr/>
              </p:nvSpPr>
              <p:spPr>
                <a:xfrm>
                  <a:off x="2176114" y="5130225"/>
                  <a:ext cx="820125" cy="469541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92D050"/>
                      </a:solidFill>
                    </a:rPr>
                    <a:t>DAG</a:t>
                  </a: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476BC904-305C-4D4F-9385-79965B1A6ADF}"/>
                    </a:ext>
                  </a:extLst>
                </p:cNvPr>
                <p:cNvSpPr/>
                <p:nvPr/>
              </p:nvSpPr>
              <p:spPr>
                <a:xfrm>
                  <a:off x="1576657" y="5328288"/>
                  <a:ext cx="575429" cy="204799"/>
                </a:xfrm>
                <a:custGeom>
                  <a:avLst/>
                  <a:gdLst>
                    <a:gd name="connsiteX0" fmla="*/ 0 w 781050"/>
                    <a:gd name="connsiteY0" fmla="*/ 647700 h 647700"/>
                    <a:gd name="connsiteX1" fmla="*/ 276225 w 781050"/>
                    <a:gd name="connsiteY1" fmla="*/ 180975 h 647700"/>
                    <a:gd name="connsiteX2" fmla="*/ 781050 w 781050"/>
                    <a:gd name="connsiteY2" fmla="*/ 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1050" h="647700">
                      <a:moveTo>
                        <a:pt x="0" y="647700"/>
                      </a:moveTo>
                      <a:cubicBezTo>
                        <a:pt x="73025" y="468312"/>
                        <a:pt x="146050" y="288925"/>
                        <a:pt x="276225" y="180975"/>
                      </a:cubicBezTo>
                      <a:cubicBezTo>
                        <a:pt x="406400" y="73025"/>
                        <a:pt x="593725" y="36512"/>
                        <a:pt x="781050" y="0"/>
                      </a:cubicBezTo>
                    </a:path>
                  </a:pathLst>
                </a:custGeom>
                <a:noFill/>
                <a:ln w="19050"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1905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0C9AD2D9-3A5A-4140-A76A-6DBC0C632E3E}"/>
                  </a:ext>
                </a:extLst>
              </p:cNvPr>
              <p:cNvSpPr/>
              <p:nvPr/>
            </p:nvSpPr>
            <p:spPr>
              <a:xfrm>
                <a:off x="3392081" y="6139075"/>
                <a:ext cx="742358" cy="392774"/>
              </a:xfrm>
              <a:prstGeom prst="roundRect">
                <a:avLst/>
              </a:prstGeom>
              <a:noFill/>
              <a:ln w="1905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rgbClr val="92D050"/>
                    </a:solidFill>
                  </a:rPr>
                  <a:t>DAG</a:t>
                </a:r>
              </a:p>
            </p:txBody>
          </p: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CA415CC8-F7C1-428C-A207-FCC24F29DA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7606" y="6306835"/>
                <a:ext cx="288385" cy="6960"/>
              </a:xfrm>
              <a:prstGeom prst="straightConnector1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67DD9D3-7E9B-45C7-A6EA-924249494D54}"/>
                  </a:ext>
                </a:extLst>
              </p:cNvPr>
              <p:cNvSpPr/>
              <p:nvPr/>
            </p:nvSpPr>
            <p:spPr>
              <a:xfrm>
                <a:off x="2950103" y="6310315"/>
                <a:ext cx="428302" cy="254781"/>
              </a:xfrm>
              <a:custGeom>
                <a:avLst/>
                <a:gdLst>
                  <a:gd name="connsiteX0" fmla="*/ 0 w 228600"/>
                  <a:gd name="connsiteY0" fmla="*/ 628650 h 628650"/>
                  <a:gd name="connsiteX1" fmla="*/ 85725 w 228600"/>
                  <a:gd name="connsiteY1" fmla="*/ 133350 h 628650"/>
                  <a:gd name="connsiteX2" fmla="*/ 228600 w 228600"/>
                  <a:gd name="connsiteY2" fmla="*/ 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628650">
                    <a:moveTo>
                      <a:pt x="0" y="628650"/>
                    </a:moveTo>
                    <a:cubicBezTo>
                      <a:pt x="23812" y="433387"/>
                      <a:pt x="47625" y="238125"/>
                      <a:pt x="85725" y="133350"/>
                    </a:cubicBezTo>
                    <a:cubicBezTo>
                      <a:pt x="123825" y="28575"/>
                      <a:pt x="176212" y="14287"/>
                      <a:pt x="228600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C8CE0AA2-8817-47FC-8A02-9BB31D11E33E}"/>
                  </a:ext>
                </a:extLst>
              </p:cNvPr>
              <p:cNvSpPr/>
              <p:nvPr/>
            </p:nvSpPr>
            <p:spPr>
              <a:xfrm>
                <a:off x="2943680" y="5884404"/>
                <a:ext cx="428302" cy="723961"/>
              </a:xfrm>
              <a:custGeom>
                <a:avLst/>
                <a:gdLst>
                  <a:gd name="connsiteX0" fmla="*/ 0 w 781050"/>
                  <a:gd name="connsiteY0" fmla="*/ 647700 h 647700"/>
                  <a:gd name="connsiteX1" fmla="*/ 276225 w 781050"/>
                  <a:gd name="connsiteY1" fmla="*/ 180975 h 647700"/>
                  <a:gd name="connsiteX2" fmla="*/ 781050 w 781050"/>
                  <a:gd name="connsiteY2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50" h="647700">
                    <a:moveTo>
                      <a:pt x="0" y="647700"/>
                    </a:moveTo>
                    <a:cubicBezTo>
                      <a:pt x="73025" y="468312"/>
                      <a:pt x="146050" y="288925"/>
                      <a:pt x="276225" y="180975"/>
                    </a:cubicBezTo>
                    <a:cubicBezTo>
                      <a:pt x="406400" y="73025"/>
                      <a:pt x="593725" y="36512"/>
                      <a:pt x="781050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AC01DDA7-2060-4194-A59C-69DFF9C45C02}"/>
                </a:ext>
              </a:extLst>
            </p:cNvPr>
            <p:cNvGrpSpPr/>
            <p:nvPr/>
          </p:nvGrpSpPr>
          <p:grpSpPr>
            <a:xfrm>
              <a:off x="2553252" y="6250993"/>
              <a:ext cx="1427526" cy="937684"/>
              <a:chOff x="5284400" y="5280419"/>
              <a:chExt cx="1427526" cy="937684"/>
            </a:xfrm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7708DFC-14E0-45F5-9419-12EE64BAABA5}"/>
                  </a:ext>
                </a:extLst>
              </p:cNvPr>
              <p:cNvSpPr/>
              <p:nvPr/>
            </p:nvSpPr>
            <p:spPr>
              <a:xfrm>
                <a:off x="5284400" y="5397079"/>
                <a:ext cx="356441" cy="173305"/>
              </a:xfrm>
              <a:custGeom>
                <a:avLst/>
                <a:gdLst>
                  <a:gd name="connsiteX0" fmla="*/ 0 w 781050"/>
                  <a:gd name="connsiteY0" fmla="*/ 647700 h 647700"/>
                  <a:gd name="connsiteX1" fmla="*/ 276225 w 781050"/>
                  <a:gd name="connsiteY1" fmla="*/ 180975 h 647700"/>
                  <a:gd name="connsiteX2" fmla="*/ 781050 w 781050"/>
                  <a:gd name="connsiteY2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50" h="647700">
                    <a:moveTo>
                      <a:pt x="0" y="647700"/>
                    </a:moveTo>
                    <a:cubicBezTo>
                      <a:pt x="73025" y="468312"/>
                      <a:pt x="146050" y="288925"/>
                      <a:pt x="276225" y="180975"/>
                    </a:cubicBezTo>
                    <a:cubicBezTo>
                      <a:pt x="406400" y="73025"/>
                      <a:pt x="593725" y="36512"/>
                      <a:pt x="781050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4FBB9D2B-EB03-488B-A3AB-DEA65737ACBF}"/>
                  </a:ext>
                </a:extLst>
              </p:cNvPr>
              <p:cNvGrpSpPr/>
              <p:nvPr/>
            </p:nvGrpSpPr>
            <p:grpSpPr>
              <a:xfrm>
                <a:off x="5638849" y="5280419"/>
                <a:ext cx="1073077" cy="937684"/>
                <a:chOff x="5703740" y="5429061"/>
                <a:chExt cx="1073077" cy="937684"/>
              </a:xfrm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45516EED-CFDA-4ABE-A267-4A1B410FE385}"/>
                    </a:ext>
                  </a:extLst>
                </p:cNvPr>
                <p:cNvGrpSpPr/>
                <p:nvPr/>
              </p:nvGrpSpPr>
              <p:grpSpPr>
                <a:xfrm>
                  <a:off x="5703740" y="5429061"/>
                  <a:ext cx="1073077" cy="937684"/>
                  <a:chOff x="5880033" y="5247835"/>
                  <a:chExt cx="1185489" cy="1120953"/>
                </a:xfrm>
              </p:grpSpPr>
              <p:cxnSp>
                <p:nvCxnSpPr>
                  <p:cNvPr id="239" name="Straight Arrow Connector 238">
                    <a:extLst>
                      <a:ext uri="{FF2B5EF4-FFF2-40B4-BE49-F238E27FC236}">
                        <a16:creationId xmlns:a16="http://schemas.microsoft.com/office/drawing/2014/main" id="{F16EDE12-64AD-4ED6-8E7F-2F3354F3A5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700158" y="5460743"/>
                    <a:ext cx="365364" cy="2813"/>
                  </a:xfrm>
                  <a:prstGeom prst="straightConnector1">
                    <a:avLst/>
                  </a:prstGeom>
                  <a:noFill/>
                  <a:ln w="19050">
                    <a:solidFill>
                      <a:schemeClr val="bg1">
                        <a:lumMod val="8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0" name="Rectangle: Rounded Corners 239">
                    <a:extLst>
                      <a:ext uri="{FF2B5EF4-FFF2-40B4-BE49-F238E27FC236}">
                        <a16:creationId xmlns:a16="http://schemas.microsoft.com/office/drawing/2014/main" id="{60B6A7A4-CF82-47C0-848A-331127817D1E}"/>
                      </a:ext>
                    </a:extLst>
                  </p:cNvPr>
                  <p:cNvSpPr/>
                  <p:nvPr/>
                </p:nvSpPr>
                <p:spPr>
                  <a:xfrm>
                    <a:off x="5880033" y="5247835"/>
                    <a:ext cx="820125" cy="469541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92D050"/>
                        </a:solidFill>
                      </a:rPr>
                      <a:t>DAG</a:t>
                    </a:r>
                  </a:p>
                </p:txBody>
              </p:sp>
              <p:sp>
                <p:nvSpPr>
                  <p:cNvPr id="241" name="Rectangle: Rounded Corners 240">
                    <a:extLst>
                      <a:ext uri="{FF2B5EF4-FFF2-40B4-BE49-F238E27FC236}">
                        <a16:creationId xmlns:a16="http://schemas.microsoft.com/office/drawing/2014/main" id="{93B4CF66-7530-40D4-B629-0CAFA8921261}"/>
                      </a:ext>
                    </a:extLst>
                  </p:cNvPr>
                  <p:cNvSpPr/>
                  <p:nvPr/>
                </p:nvSpPr>
                <p:spPr>
                  <a:xfrm>
                    <a:off x="5885781" y="5899247"/>
                    <a:ext cx="820125" cy="469541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92D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92D050"/>
                        </a:solidFill>
                      </a:rPr>
                      <a:t>DAG</a:t>
                    </a:r>
                  </a:p>
                </p:txBody>
              </p:sp>
            </p:grpSp>
            <p:cxnSp>
              <p:nvCxnSpPr>
                <p:cNvPr id="238" name="Straight Arrow Connector 237">
                  <a:extLst>
                    <a:ext uri="{FF2B5EF4-FFF2-40B4-BE49-F238E27FC236}">
                      <a16:creationId xmlns:a16="http://schemas.microsoft.com/office/drawing/2014/main" id="{528622F8-38AB-4B80-8C55-6DBCE1C72E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4682" y="6194258"/>
                  <a:ext cx="288385" cy="6960"/>
                </a:xfrm>
                <a:prstGeom prst="straightConnector1">
                  <a:avLst/>
                </a:prstGeom>
                <a:noFill/>
                <a:ln w="19050">
                  <a:solidFill>
                    <a:schemeClr val="bg1">
                      <a:lumMod val="8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1AF5F6A-5990-4634-B8B5-7C5538DBCCBD}"/>
                  </a:ext>
                </a:extLst>
              </p:cNvPr>
              <p:cNvSpPr/>
              <p:nvPr/>
            </p:nvSpPr>
            <p:spPr>
              <a:xfrm>
                <a:off x="5318248" y="6015673"/>
                <a:ext cx="324114" cy="155328"/>
              </a:xfrm>
              <a:custGeom>
                <a:avLst/>
                <a:gdLst>
                  <a:gd name="connsiteX0" fmla="*/ 0 w 228600"/>
                  <a:gd name="connsiteY0" fmla="*/ 628650 h 628650"/>
                  <a:gd name="connsiteX1" fmla="*/ 85725 w 228600"/>
                  <a:gd name="connsiteY1" fmla="*/ 133350 h 628650"/>
                  <a:gd name="connsiteX2" fmla="*/ 228600 w 228600"/>
                  <a:gd name="connsiteY2" fmla="*/ 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628650">
                    <a:moveTo>
                      <a:pt x="0" y="628650"/>
                    </a:moveTo>
                    <a:cubicBezTo>
                      <a:pt x="23812" y="433387"/>
                      <a:pt x="47625" y="238125"/>
                      <a:pt x="85725" y="133350"/>
                    </a:cubicBezTo>
                    <a:cubicBezTo>
                      <a:pt x="123825" y="28575"/>
                      <a:pt x="176212" y="14287"/>
                      <a:pt x="228600" y="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3" name="Connector: Curved 232">
              <a:extLst>
                <a:ext uri="{FF2B5EF4-FFF2-40B4-BE49-F238E27FC236}">
                  <a16:creationId xmlns:a16="http://schemas.microsoft.com/office/drawing/2014/main" id="{AB5A4CC6-EC8C-40EF-BCE1-FC0BEC456688}"/>
                </a:ext>
              </a:extLst>
            </p:cNvPr>
            <p:cNvCxnSpPr>
              <a:stCxn id="241" idx="3"/>
              <a:endCxn id="240" idx="1"/>
            </p:cNvCxnSpPr>
            <p:nvPr/>
          </p:nvCxnSpPr>
          <p:spPr>
            <a:xfrm flipH="1" flipV="1">
              <a:off x="2907701" y="6447380"/>
              <a:ext cx="747561" cy="544910"/>
            </a:xfrm>
            <a:prstGeom prst="curvedConnector5">
              <a:avLst>
                <a:gd name="adj1" fmla="val -30579"/>
                <a:gd name="adj2" fmla="val 50000"/>
                <a:gd name="adj3" fmla="val 130579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5B6368B-6737-4451-B225-CB221D4A976D}"/>
              </a:ext>
            </a:extLst>
          </p:cNvPr>
          <p:cNvGrpSpPr/>
          <p:nvPr/>
        </p:nvGrpSpPr>
        <p:grpSpPr>
          <a:xfrm>
            <a:off x="4075373" y="1010964"/>
            <a:ext cx="2305414" cy="1559550"/>
            <a:chOff x="4075373" y="1010964"/>
            <a:chExt cx="2305414" cy="1559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8E0B54D-94EA-4861-862D-349C6E7FE367}"/>
                    </a:ext>
                  </a:extLst>
                </p:cNvPr>
                <p:cNvSpPr txBox="1"/>
                <p:nvPr/>
              </p:nvSpPr>
              <p:spPr>
                <a:xfrm>
                  <a:off x="4436409" y="1010964"/>
                  <a:ext cx="1944378" cy="2914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𝐷𝐴𝐺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+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𝐷𝐴𝐺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8E0B54D-94EA-4861-862D-349C6E7FE3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409" y="1010964"/>
                  <a:ext cx="1944378" cy="291490"/>
                </a:xfrm>
                <a:prstGeom prst="rect">
                  <a:avLst/>
                </a:prstGeom>
                <a:blipFill>
                  <a:blip r:embed="rId4"/>
                  <a:stretch>
                    <a:fillRect l="-3135" t="-20833" r="-1254" b="-47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F849170D-3149-440D-A8FA-F4834703269F}"/>
                </a:ext>
              </a:extLst>
            </p:cNvPr>
            <p:cNvCxnSpPr>
              <a:cxnSpLocks/>
              <a:stCxn id="94" idx="2"/>
            </p:cNvCxnSpPr>
            <p:nvPr/>
          </p:nvCxnSpPr>
          <p:spPr>
            <a:xfrm flipH="1">
              <a:off x="4075373" y="1302454"/>
              <a:ext cx="1333225" cy="555199"/>
            </a:xfrm>
            <a:prstGeom prst="straightConnector1">
              <a:avLst/>
            </a:prstGeom>
            <a:ln w="12700"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2D275F46-3A04-4870-98B8-676FF2FA7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9014" y="1310213"/>
              <a:ext cx="1" cy="126030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76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301">
            <a:extLst>
              <a:ext uri="{FF2B5EF4-FFF2-40B4-BE49-F238E27FC236}">
                <a16:creationId xmlns:a16="http://schemas.microsoft.com/office/drawing/2014/main" id="{1605FA02-A5B5-41CF-83C1-6900E228541C}"/>
              </a:ext>
            </a:extLst>
          </p:cNvPr>
          <p:cNvSpPr/>
          <p:nvPr/>
        </p:nvSpPr>
        <p:spPr>
          <a:xfrm>
            <a:off x="990585" y="6947126"/>
            <a:ext cx="654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is dilation rate. I use r=2 to increase receptive field without pooling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0F610B3-9DB6-4D46-B1CF-69F99C68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2F076A22-A7CB-4F8C-89D0-F7884D5DD3E4}"/>
              </a:ext>
            </a:extLst>
          </p:cNvPr>
          <p:cNvCxnSpPr>
            <a:cxnSpLocks/>
            <a:stCxn id="28" idx="3"/>
            <a:endCxn id="10" idx="0"/>
          </p:cNvCxnSpPr>
          <p:nvPr/>
        </p:nvCxnSpPr>
        <p:spPr>
          <a:xfrm>
            <a:off x="5502573" y="2031399"/>
            <a:ext cx="404875" cy="449092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94AE16-6BEE-4FE5-AAA0-A7F206FC9598}"/>
              </a:ext>
            </a:extLst>
          </p:cNvPr>
          <p:cNvCxnSpPr>
            <a:cxnSpLocks/>
            <a:stCxn id="100" idx="6"/>
            <a:endCxn id="63" idx="2"/>
          </p:cNvCxnSpPr>
          <p:nvPr/>
        </p:nvCxnSpPr>
        <p:spPr>
          <a:xfrm>
            <a:off x="7865008" y="2706098"/>
            <a:ext cx="278517" cy="187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D189A41-5269-4F08-B1C8-F61DF5DF7991}"/>
              </a:ext>
            </a:extLst>
          </p:cNvPr>
          <p:cNvSpPr/>
          <p:nvPr/>
        </p:nvSpPr>
        <p:spPr>
          <a:xfrm>
            <a:off x="5002417" y="2482225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E901C66-05C0-4FF0-AE42-0E70C682B70D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039923" y="2709107"/>
            <a:ext cx="962494" cy="654417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D6699FF-A7CB-4A24-9AC9-F573F319AB03}"/>
              </a:ext>
            </a:extLst>
          </p:cNvPr>
          <p:cNvSpPr/>
          <p:nvPr/>
        </p:nvSpPr>
        <p:spPr>
          <a:xfrm>
            <a:off x="5682073" y="2480491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23A79D-D203-46A7-BD20-B36466A99A1D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5453163" y="2707371"/>
            <a:ext cx="228910" cy="173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52A4830-8E8B-4523-B363-3B13B6198C08}"/>
              </a:ext>
            </a:extLst>
          </p:cNvPr>
          <p:cNvSpPr/>
          <p:nvPr/>
        </p:nvSpPr>
        <p:spPr>
          <a:xfrm>
            <a:off x="6507779" y="2479218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6EA604-6CE0-4F9F-9B7B-3558DF5A2CB2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6132819" y="2706100"/>
            <a:ext cx="374960" cy="12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4C65C7C-25A7-40C5-9FE3-17A56DD7ABCF}"/>
              </a:ext>
            </a:extLst>
          </p:cNvPr>
          <p:cNvCxnSpPr>
            <a:cxnSpLocks/>
            <a:stCxn id="31" idx="3"/>
            <a:endCxn id="12" idx="0"/>
          </p:cNvCxnSpPr>
          <p:nvPr/>
        </p:nvCxnSpPr>
        <p:spPr>
          <a:xfrm>
            <a:off x="6500692" y="1675573"/>
            <a:ext cx="232460" cy="803647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8230C-6556-48EB-9986-33E548B3A980}"/>
                  </a:ext>
                </a:extLst>
              </p:cNvPr>
              <p:cNvSpPr txBox="1"/>
              <p:nvPr/>
            </p:nvSpPr>
            <p:spPr>
              <a:xfrm>
                <a:off x="6973524" y="2464462"/>
                <a:ext cx="366190" cy="2462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8230C-6556-48EB-9986-33E548B3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24" y="2464462"/>
                <a:ext cx="366190" cy="246221"/>
              </a:xfrm>
              <a:prstGeom prst="rect">
                <a:avLst/>
              </a:prstGeom>
              <a:blipFill>
                <a:blip r:embed="rId3"/>
                <a:stretch>
                  <a:fillRect l="-10000" r="-10000" b="-48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9C83F4-D8A9-48C7-A7F9-E41CAA1B43D7}"/>
                  </a:ext>
                </a:extLst>
              </p:cNvPr>
              <p:cNvSpPr txBox="1"/>
              <p:nvPr/>
            </p:nvSpPr>
            <p:spPr>
              <a:xfrm>
                <a:off x="6130221" y="2447182"/>
                <a:ext cx="366190" cy="2462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9C83F4-D8A9-48C7-A7F9-E41CAA1B4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21" y="2447182"/>
                <a:ext cx="366190" cy="246221"/>
              </a:xfrm>
              <a:prstGeom prst="rect">
                <a:avLst/>
              </a:prstGeom>
              <a:blipFill>
                <a:blip r:embed="rId4"/>
                <a:stretch>
                  <a:fillRect l="-10000" r="-10000" b="-48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48B926-3138-418B-9DE1-8B6915E88D6E}"/>
              </a:ext>
            </a:extLst>
          </p:cNvPr>
          <p:cNvCxnSpPr>
            <a:cxnSpLocks/>
            <a:stCxn id="12" idx="6"/>
            <a:endCxn id="100" idx="2"/>
          </p:cNvCxnSpPr>
          <p:nvPr/>
        </p:nvCxnSpPr>
        <p:spPr>
          <a:xfrm>
            <a:off x="6958527" y="2706098"/>
            <a:ext cx="45573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798BD-F9F2-40EB-A0C3-B385D3F92402}"/>
              </a:ext>
            </a:extLst>
          </p:cNvPr>
          <p:cNvCxnSpPr>
            <a:cxnSpLocks/>
          </p:cNvCxnSpPr>
          <p:nvPr/>
        </p:nvCxnSpPr>
        <p:spPr>
          <a:xfrm>
            <a:off x="9772470" y="1088436"/>
            <a:ext cx="0" cy="2966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375E27-44DA-4D3D-9DA8-3ACEF534BC17}"/>
              </a:ext>
            </a:extLst>
          </p:cNvPr>
          <p:cNvCxnSpPr>
            <a:cxnSpLocks/>
          </p:cNvCxnSpPr>
          <p:nvPr/>
        </p:nvCxnSpPr>
        <p:spPr>
          <a:xfrm flipV="1">
            <a:off x="9782062" y="1749560"/>
            <a:ext cx="0" cy="36141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9CF554-4F20-41F9-9C92-1F8A662AA68A}"/>
                  </a:ext>
                </a:extLst>
              </p:cNvPr>
              <p:cNvSpPr txBox="1"/>
              <p:nvPr/>
            </p:nvSpPr>
            <p:spPr>
              <a:xfrm>
                <a:off x="9655615" y="1393384"/>
                <a:ext cx="488852" cy="303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𝒔𝒆𝒈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9CF554-4F20-41F9-9C92-1F8A662AA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615" y="1393384"/>
                <a:ext cx="488852" cy="303288"/>
              </a:xfrm>
              <a:prstGeom prst="rect">
                <a:avLst/>
              </a:prstGeom>
              <a:blipFill>
                <a:blip r:embed="rId5"/>
                <a:stretch>
                  <a:fillRect l="-11250" r="-5000" b="-224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84A952F-288A-48C8-B9EC-308B9F357668}"/>
              </a:ext>
            </a:extLst>
          </p:cNvPr>
          <p:cNvCxnSpPr>
            <a:cxnSpLocks/>
            <a:stCxn id="27" idx="3"/>
            <a:endCxn id="8" idx="0"/>
          </p:cNvCxnSpPr>
          <p:nvPr/>
        </p:nvCxnSpPr>
        <p:spPr>
          <a:xfrm>
            <a:off x="4493518" y="2276380"/>
            <a:ext cx="734272" cy="205847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1D258-30BA-49FD-878F-45A0A5EC48B2}"/>
              </a:ext>
            </a:extLst>
          </p:cNvPr>
          <p:cNvSpPr/>
          <p:nvPr/>
        </p:nvSpPr>
        <p:spPr>
          <a:xfrm>
            <a:off x="78999" y="1744031"/>
            <a:ext cx="625492" cy="338554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Label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5C7827-0A51-45E3-AEB9-25055D8471F7}"/>
              </a:ext>
            </a:extLst>
          </p:cNvPr>
          <p:cNvSpPr/>
          <p:nvPr/>
        </p:nvSpPr>
        <p:spPr>
          <a:xfrm>
            <a:off x="49140" y="3586375"/>
            <a:ext cx="694293" cy="338554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Image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074252-7909-46FC-A9A1-9046820D3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2" y="2749908"/>
            <a:ext cx="814664" cy="858757"/>
          </a:xfrm>
          <a:prstGeom prst="rect">
            <a:avLst/>
          </a:prstGeom>
          <a:ln w="28575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63E6DC-C315-4317-A271-CFF59838C3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" y="942709"/>
            <a:ext cx="809094" cy="844362"/>
          </a:xfrm>
          <a:prstGeom prst="rect">
            <a:avLst/>
          </a:prstGeom>
          <a:ln w="28575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D0BC0E-7218-4822-942E-AA3AEF6197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78" y="2110978"/>
            <a:ext cx="822888" cy="858757"/>
          </a:xfrm>
          <a:prstGeom prst="rect">
            <a:avLst/>
          </a:prstGeom>
          <a:ln w="28575">
            <a:noFill/>
          </a:ln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44B641C-AAA6-40E1-85B2-C44A73319C08}"/>
              </a:ext>
            </a:extLst>
          </p:cNvPr>
          <p:cNvSpPr/>
          <p:nvPr/>
        </p:nvSpPr>
        <p:spPr>
          <a:xfrm>
            <a:off x="3802305" y="2166022"/>
            <a:ext cx="691215" cy="22071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2151651-EC52-4EA7-94BF-6CBD621DBC02}"/>
              </a:ext>
            </a:extLst>
          </p:cNvPr>
          <p:cNvSpPr/>
          <p:nvPr/>
        </p:nvSpPr>
        <p:spPr>
          <a:xfrm>
            <a:off x="4811358" y="1921043"/>
            <a:ext cx="691215" cy="22071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8A8E213-7411-4002-A235-604E1340602A}"/>
              </a:ext>
            </a:extLst>
          </p:cNvPr>
          <p:cNvSpPr/>
          <p:nvPr/>
        </p:nvSpPr>
        <p:spPr>
          <a:xfrm>
            <a:off x="5809479" y="1565215"/>
            <a:ext cx="691215" cy="22071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DAG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1BA4B03-065D-4F5F-8C6B-5A52C0988BCC}"/>
              </a:ext>
            </a:extLst>
          </p:cNvPr>
          <p:cNvCxnSpPr>
            <a:cxnSpLocks/>
            <a:stCxn id="57" idx="3"/>
            <a:endCxn id="38" idx="4"/>
          </p:cNvCxnSpPr>
          <p:nvPr/>
        </p:nvCxnSpPr>
        <p:spPr>
          <a:xfrm flipV="1">
            <a:off x="4498473" y="4380683"/>
            <a:ext cx="736251" cy="158240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FD71657-7C31-4614-93AF-A7890A5E47E7}"/>
              </a:ext>
            </a:extLst>
          </p:cNvPr>
          <p:cNvCxnSpPr>
            <a:cxnSpLocks/>
          </p:cNvCxnSpPr>
          <p:nvPr/>
        </p:nvCxnSpPr>
        <p:spPr>
          <a:xfrm>
            <a:off x="4197332" y="3357185"/>
            <a:ext cx="812019" cy="771218"/>
          </a:xfrm>
          <a:prstGeom prst="bentConnector3">
            <a:avLst>
              <a:gd name="adj1" fmla="val 39052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E96017A-B087-4C05-A2F8-B181D4E94636}"/>
              </a:ext>
            </a:extLst>
          </p:cNvPr>
          <p:cNvSpPr/>
          <p:nvPr/>
        </p:nvSpPr>
        <p:spPr>
          <a:xfrm>
            <a:off x="5686275" y="3926058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30869C-68B0-4438-9BDA-5EFCFDF1553A}"/>
              </a:ext>
            </a:extLst>
          </p:cNvPr>
          <p:cNvCxnSpPr>
            <a:cxnSpLocks/>
            <a:stCxn id="38" idx="6"/>
            <a:endCxn id="34" idx="2"/>
          </p:cNvCxnSpPr>
          <p:nvPr/>
        </p:nvCxnSpPr>
        <p:spPr>
          <a:xfrm flipV="1">
            <a:off x="5460095" y="4152940"/>
            <a:ext cx="226180" cy="8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B7B4F8-6727-485B-95CC-22163AAFAAAB}"/>
              </a:ext>
            </a:extLst>
          </p:cNvPr>
          <p:cNvCxnSpPr>
            <a:cxnSpLocks/>
            <a:stCxn id="34" idx="6"/>
            <a:endCxn id="39" idx="2"/>
          </p:cNvCxnSpPr>
          <p:nvPr/>
        </p:nvCxnSpPr>
        <p:spPr>
          <a:xfrm flipV="1">
            <a:off x="6137023" y="4150410"/>
            <a:ext cx="359581" cy="25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B9810D-471E-4DC4-9E09-DA187147AE2B}"/>
              </a:ext>
            </a:extLst>
          </p:cNvPr>
          <p:cNvCxnSpPr>
            <a:cxnSpLocks/>
            <a:stCxn id="39" idx="6"/>
            <a:endCxn id="102" idx="2"/>
          </p:cNvCxnSpPr>
          <p:nvPr/>
        </p:nvCxnSpPr>
        <p:spPr>
          <a:xfrm flipV="1">
            <a:off x="6947348" y="4143832"/>
            <a:ext cx="475732" cy="657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A43E3F5-C627-428E-A3DF-ED22C21306D1}"/>
              </a:ext>
            </a:extLst>
          </p:cNvPr>
          <p:cNvSpPr/>
          <p:nvPr/>
        </p:nvSpPr>
        <p:spPr>
          <a:xfrm>
            <a:off x="5009349" y="3926923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B1F53A-D7ED-43BE-95D0-F3C9882B780F}"/>
              </a:ext>
            </a:extLst>
          </p:cNvPr>
          <p:cNvSpPr/>
          <p:nvPr/>
        </p:nvSpPr>
        <p:spPr>
          <a:xfrm>
            <a:off x="6496602" y="3923530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4B9F606-143E-44A4-B8C7-40A567F5CC82}"/>
              </a:ext>
            </a:extLst>
          </p:cNvPr>
          <p:cNvCxnSpPr>
            <a:cxnSpLocks/>
            <a:stCxn id="58" idx="3"/>
            <a:endCxn id="34" idx="4"/>
          </p:cNvCxnSpPr>
          <p:nvPr/>
        </p:nvCxnSpPr>
        <p:spPr>
          <a:xfrm flipV="1">
            <a:off x="5491986" y="4379820"/>
            <a:ext cx="419662" cy="471271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5F428D8-73B3-4D7D-964B-792ABBED4286}"/>
              </a:ext>
            </a:extLst>
          </p:cNvPr>
          <p:cNvCxnSpPr>
            <a:cxnSpLocks/>
            <a:stCxn id="59" idx="3"/>
            <a:endCxn id="39" idx="4"/>
          </p:cNvCxnSpPr>
          <p:nvPr/>
        </p:nvCxnSpPr>
        <p:spPr>
          <a:xfrm flipV="1">
            <a:off x="6506623" y="4377292"/>
            <a:ext cx="215352" cy="805345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6561020-6F7E-45C4-8B3C-C9AC6A19A2F3}"/>
              </a:ext>
            </a:extLst>
          </p:cNvPr>
          <p:cNvCxnSpPr>
            <a:cxnSpLocks/>
          </p:cNvCxnSpPr>
          <p:nvPr/>
        </p:nvCxnSpPr>
        <p:spPr>
          <a:xfrm flipH="1">
            <a:off x="9785879" y="4562848"/>
            <a:ext cx="5187" cy="37340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A05D431-1615-49BA-A583-5BA9F1B08F3B}"/>
                  </a:ext>
                </a:extLst>
              </p:cNvPr>
              <p:cNvSpPr txBox="1"/>
              <p:nvPr/>
            </p:nvSpPr>
            <p:spPr>
              <a:xfrm>
                <a:off x="9538350" y="4826896"/>
                <a:ext cx="493661" cy="303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𝒓𝒆𝒈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A05D431-1615-49BA-A583-5BA9F1B08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350" y="4826896"/>
                <a:ext cx="493661" cy="303288"/>
              </a:xfrm>
              <a:prstGeom prst="rect">
                <a:avLst/>
              </a:prstGeom>
              <a:blipFill>
                <a:blip r:embed="rId9"/>
                <a:stretch>
                  <a:fillRect l="-11111" r="-4938" b="-20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CA4E40F-18AC-4AD0-A7ED-144F8F3C34A0}"/>
              </a:ext>
            </a:extLst>
          </p:cNvPr>
          <p:cNvCxnSpPr>
            <a:cxnSpLocks/>
          </p:cNvCxnSpPr>
          <p:nvPr/>
        </p:nvCxnSpPr>
        <p:spPr>
          <a:xfrm>
            <a:off x="9027305" y="2691109"/>
            <a:ext cx="28743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7BC3E86F-8A10-4E29-BC55-83DAF3CBBAF7}"/>
              </a:ext>
            </a:extLst>
          </p:cNvPr>
          <p:cNvSpPr/>
          <p:nvPr/>
        </p:nvSpPr>
        <p:spPr>
          <a:xfrm>
            <a:off x="9647282" y="3081665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2A87ACDE-A1D5-48E2-9224-046EAA716C4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96763" y="2522253"/>
            <a:ext cx="297553" cy="1133333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760C2621-1510-4B98-A4BA-5DD009842992}"/>
              </a:ext>
            </a:extLst>
          </p:cNvPr>
          <p:cNvCxnSpPr>
            <a:cxnSpLocks/>
          </p:cNvCxnSpPr>
          <p:nvPr/>
        </p:nvCxnSpPr>
        <p:spPr>
          <a:xfrm flipV="1">
            <a:off x="8467847" y="3390443"/>
            <a:ext cx="1151977" cy="180053"/>
          </a:xfrm>
          <a:prstGeom prst="bentConnector3">
            <a:avLst>
              <a:gd name="adj1" fmla="val 1217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2EDB870-78C9-493B-8150-4078357EEFA1}"/>
              </a:ext>
            </a:extLst>
          </p:cNvPr>
          <p:cNvCxnSpPr>
            <a:cxnSpLocks/>
            <a:stCxn id="45" idx="6"/>
            <a:endCxn id="118" idx="2"/>
          </p:cNvCxnSpPr>
          <p:nvPr/>
        </p:nvCxnSpPr>
        <p:spPr>
          <a:xfrm flipV="1">
            <a:off x="10098030" y="3299474"/>
            <a:ext cx="223705" cy="9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88B2356-8087-45EE-B39E-692D26D882DD}"/>
              </a:ext>
            </a:extLst>
          </p:cNvPr>
          <p:cNvCxnSpPr>
            <a:cxnSpLocks/>
          </p:cNvCxnSpPr>
          <p:nvPr/>
        </p:nvCxnSpPr>
        <p:spPr>
          <a:xfrm flipV="1">
            <a:off x="11738100" y="1787762"/>
            <a:ext cx="0" cy="10122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EE9BAB5-EDD7-4EF0-8B88-3A93A0C99621}"/>
                  </a:ext>
                </a:extLst>
              </p:cNvPr>
              <p:cNvSpPr txBox="1"/>
              <p:nvPr/>
            </p:nvSpPr>
            <p:spPr>
              <a:xfrm>
                <a:off x="11203241" y="1367795"/>
                <a:ext cx="843116" cy="303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𝒔𝒆𝒈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𝒓𝒆𝒈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EE9BAB5-EDD7-4EF0-8B88-3A93A0C99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241" y="1367795"/>
                <a:ext cx="843116" cy="303288"/>
              </a:xfrm>
              <a:prstGeom prst="rect">
                <a:avLst/>
              </a:prstGeom>
              <a:blipFill>
                <a:blip r:embed="rId10"/>
                <a:stretch>
                  <a:fillRect l="-6522" r="-3623" b="-22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056927BE-2C62-4CF9-8743-019F7FE0F181}"/>
              </a:ext>
            </a:extLst>
          </p:cNvPr>
          <p:cNvSpPr/>
          <p:nvPr/>
        </p:nvSpPr>
        <p:spPr>
          <a:xfrm>
            <a:off x="-59819" y="6022112"/>
            <a:ext cx="1070329" cy="58477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Geodesic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4AAE37-C6E0-4FBF-917C-67161DB4734D}"/>
                  </a:ext>
                </a:extLst>
              </p:cNvPr>
              <p:cNvSpPr txBox="1"/>
              <p:nvPr/>
            </p:nvSpPr>
            <p:spPr>
              <a:xfrm>
                <a:off x="7012618" y="3890874"/>
                <a:ext cx="283508" cy="2462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4AAE37-C6E0-4FBF-917C-67161DB47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18" y="3890874"/>
                <a:ext cx="283508" cy="246221"/>
              </a:xfrm>
              <a:prstGeom prst="rect">
                <a:avLst/>
              </a:prstGeom>
              <a:blipFill>
                <a:blip r:embed="rId11"/>
                <a:stretch>
                  <a:fillRect l="-19149" r="-34043" b="-48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8B4C70-C7D5-48EF-9FD8-4F120BD5A780}"/>
                  </a:ext>
                </a:extLst>
              </p:cNvPr>
              <p:cNvSpPr txBox="1"/>
              <p:nvPr/>
            </p:nvSpPr>
            <p:spPr>
              <a:xfrm>
                <a:off x="6132819" y="3901858"/>
                <a:ext cx="366190" cy="2462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8B4C70-C7D5-48EF-9FD8-4F120BD5A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819" y="3901858"/>
                <a:ext cx="366190" cy="246221"/>
              </a:xfrm>
              <a:prstGeom prst="rect">
                <a:avLst/>
              </a:prstGeom>
              <a:blipFill>
                <a:blip r:embed="rId12"/>
                <a:stretch>
                  <a:fillRect l="-8333" r="-11667" b="-75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3ACED116-EC08-4199-A487-CE66BB33BF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26" y="3639600"/>
            <a:ext cx="863996" cy="923248"/>
          </a:xfrm>
          <a:prstGeom prst="rect">
            <a:avLst/>
          </a:prstGeom>
          <a:ln w="28575"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D99AD09-8A30-4A49-B7BF-8BE5226B59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02" y="2827349"/>
            <a:ext cx="824996" cy="860956"/>
          </a:xfrm>
          <a:prstGeom prst="rect">
            <a:avLst/>
          </a:prstGeom>
          <a:ln w="28575"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EBE62BB-1B7D-4E0B-822E-D179A338A4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" y="5182637"/>
            <a:ext cx="836326" cy="893681"/>
          </a:xfrm>
          <a:prstGeom prst="rect">
            <a:avLst/>
          </a:prstGeom>
          <a:ln w="28575">
            <a:noFill/>
          </a:ln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BA60E8-F708-480E-945C-D1CFACAB66F7}"/>
              </a:ext>
            </a:extLst>
          </p:cNvPr>
          <p:cNvSpPr/>
          <p:nvPr/>
        </p:nvSpPr>
        <p:spPr>
          <a:xfrm>
            <a:off x="3807258" y="4428567"/>
            <a:ext cx="691215" cy="22071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48300E0-7260-4386-B930-2D5701CF5F58}"/>
              </a:ext>
            </a:extLst>
          </p:cNvPr>
          <p:cNvSpPr/>
          <p:nvPr/>
        </p:nvSpPr>
        <p:spPr>
          <a:xfrm>
            <a:off x="4800773" y="4740733"/>
            <a:ext cx="691215" cy="22071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372304B-FACA-4B4B-BCDE-7138BA9D3BF7}"/>
              </a:ext>
            </a:extLst>
          </p:cNvPr>
          <p:cNvSpPr/>
          <p:nvPr/>
        </p:nvSpPr>
        <p:spPr>
          <a:xfrm>
            <a:off x="5815410" y="5072279"/>
            <a:ext cx="691215" cy="22071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F602CB3-F20A-4034-9A23-837FBBDA4D37}"/>
                  </a:ext>
                </a:extLst>
              </p:cNvPr>
              <p:cNvSpPr txBox="1"/>
              <p:nvPr/>
            </p:nvSpPr>
            <p:spPr>
              <a:xfrm>
                <a:off x="2112272" y="3131499"/>
                <a:ext cx="206402" cy="2462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F602CB3-F20A-4034-9A23-837FBBDA4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72" y="3131499"/>
                <a:ext cx="206402" cy="246221"/>
              </a:xfrm>
              <a:prstGeom prst="rect">
                <a:avLst/>
              </a:prstGeom>
              <a:blipFill>
                <a:blip r:embed="rId15"/>
                <a:stretch>
                  <a:fillRect l="-24242" r="-18182" b="-5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4C625BE-28F2-499C-8BB4-68E04B8AF665}"/>
                  </a:ext>
                </a:extLst>
              </p:cNvPr>
              <p:cNvSpPr txBox="1"/>
              <p:nvPr/>
            </p:nvSpPr>
            <p:spPr>
              <a:xfrm>
                <a:off x="1834804" y="3352132"/>
                <a:ext cx="254877" cy="2462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4C625BE-28F2-499C-8BB4-68E04B8A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804" y="3352132"/>
                <a:ext cx="254877" cy="246221"/>
              </a:xfrm>
              <a:prstGeom prst="rect">
                <a:avLst/>
              </a:prstGeom>
              <a:blipFill>
                <a:blip r:embed="rId16"/>
                <a:stretch>
                  <a:fillRect l="-19048" r="-9524" b="-5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DD6F2C6-76A2-468F-955D-3C1CA19F68FE}"/>
              </a:ext>
            </a:extLst>
          </p:cNvPr>
          <p:cNvGrpSpPr/>
          <p:nvPr/>
        </p:nvGrpSpPr>
        <p:grpSpPr>
          <a:xfrm>
            <a:off x="8143523" y="2151222"/>
            <a:ext cx="895238" cy="917684"/>
            <a:chOff x="8147375" y="1880286"/>
            <a:chExt cx="895238" cy="917684"/>
          </a:xfrm>
        </p:grpSpPr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EA30FABF-C94D-4904-BDAF-02A9102D57FE}"/>
                </a:ext>
              </a:extLst>
            </p:cNvPr>
            <p:cNvSpPr>
              <a:spLocks/>
            </p:cNvSpPr>
            <p:nvPr/>
          </p:nvSpPr>
          <p:spPr>
            <a:xfrm>
              <a:off x="8147375" y="1880286"/>
              <a:ext cx="895238" cy="917684"/>
            </a:xfrm>
            <a:prstGeom prst="cube">
              <a:avLst>
                <a:gd name="adj" fmla="val 21874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B51F06E-0879-4895-B13F-856F140E6885}"/>
                    </a:ext>
                  </a:extLst>
                </p:cNvPr>
                <p:cNvSpPr txBox="1"/>
                <p:nvPr/>
              </p:nvSpPr>
              <p:spPr>
                <a:xfrm>
                  <a:off x="8636741" y="2278577"/>
                  <a:ext cx="206402" cy="24622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D4176A80-7A43-40E4-8A23-3D37D0EDB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741" y="2278577"/>
                  <a:ext cx="206402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23529" r="-14706" b="-75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97E74FC-8B94-405B-8687-934C5BFAF7DE}"/>
                    </a:ext>
                  </a:extLst>
                </p:cNvPr>
                <p:cNvSpPr txBox="1"/>
                <p:nvPr/>
              </p:nvSpPr>
              <p:spPr>
                <a:xfrm>
                  <a:off x="8398402" y="2548011"/>
                  <a:ext cx="254877" cy="24622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600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9215516A-AF0B-4D16-8B10-D7F9413B8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402" y="2548011"/>
                  <a:ext cx="254877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19048" r="-9524" b="-75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Arc 65">
            <a:extLst>
              <a:ext uri="{FF2B5EF4-FFF2-40B4-BE49-F238E27FC236}">
                <a16:creationId xmlns:a16="http://schemas.microsoft.com/office/drawing/2014/main" id="{4AA9F481-BA46-4E41-B883-45BA86914BA6}"/>
              </a:ext>
            </a:extLst>
          </p:cNvPr>
          <p:cNvSpPr/>
          <p:nvPr/>
        </p:nvSpPr>
        <p:spPr>
          <a:xfrm flipH="1">
            <a:off x="3675458" y="3559725"/>
            <a:ext cx="450747" cy="938758"/>
          </a:xfrm>
          <a:prstGeom prst="arc">
            <a:avLst>
              <a:gd name="adj1" fmla="val 17131103"/>
              <a:gd name="adj2" fmla="val 4816573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A787EE54-14DE-43FA-9ED0-0958550B530A}"/>
              </a:ext>
            </a:extLst>
          </p:cNvPr>
          <p:cNvCxnSpPr>
            <a:cxnSpLocks/>
            <a:endCxn id="27" idx="1"/>
          </p:cNvCxnSpPr>
          <p:nvPr/>
        </p:nvCxnSpPr>
        <p:spPr>
          <a:xfrm rot="5400000" flipH="1" flipV="1">
            <a:off x="3286235" y="2430748"/>
            <a:ext cx="670437" cy="361703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6714DAD7-6B8F-492E-AFB1-E3E1170DEE48}"/>
              </a:ext>
            </a:extLst>
          </p:cNvPr>
          <p:cNvCxnSpPr>
            <a:cxnSpLocks/>
            <a:endCxn id="57" idx="1"/>
          </p:cNvCxnSpPr>
          <p:nvPr/>
        </p:nvCxnSpPr>
        <p:spPr>
          <a:xfrm rot="16200000" flipH="1">
            <a:off x="3173468" y="3905132"/>
            <a:ext cx="890445" cy="377136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E93A0E87-0E32-43AC-A5A5-1AEAC7C4CCD5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 flipV="1">
            <a:off x="4493518" y="2031401"/>
            <a:ext cx="317838" cy="244979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D117E8FB-DF4D-4D85-B542-B21D85D618E4}"/>
              </a:ext>
            </a:extLst>
          </p:cNvPr>
          <p:cNvCxnSpPr>
            <a:cxnSpLocks/>
          </p:cNvCxnSpPr>
          <p:nvPr/>
        </p:nvCxnSpPr>
        <p:spPr>
          <a:xfrm flipV="1">
            <a:off x="2921973" y="1968388"/>
            <a:ext cx="1889827" cy="815773"/>
          </a:xfrm>
          <a:prstGeom prst="bentConnector3">
            <a:avLst>
              <a:gd name="adj1" fmla="val 405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80AB8905-327C-4DFB-B77C-602D8F3AF0A6}"/>
              </a:ext>
            </a:extLst>
          </p:cNvPr>
          <p:cNvCxnSpPr/>
          <p:nvPr/>
        </p:nvCxnSpPr>
        <p:spPr>
          <a:xfrm flipV="1">
            <a:off x="5492650" y="1707636"/>
            <a:ext cx="313075" cy="283083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4AC23A2B-5427-4F4A-8B05-4787E803C8CD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>
            <a:off x="4498471" y="4538923"/>
            <a:ext cx="302300" cy="31216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4EFD0B78-B469-4225-99F6-499CE6226849}"/>
              </a:ext>
            </a:extLst>
          </p:cNvPr>
          <p:cNvCxnSpPr>
            <a:cxnSpLocks/>
          </p:cNvCxnSpPr>
          <p:nvPr/>
        </p:nvCxnSpPr>
        <p:spPr>
          <a:xfrm>
            <a:off x="2895804" y="3629224"/>
            <a:ext cx="1909713" cy="1269567"/>
          </a:xfrm>
          <a:prstGeom prst="bentConnector3">
            <a:avLst>
              <a:gd name="adj1" fmla="val 622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BA3A960D-3628-4404-B3D8-E881E790B2FB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5491986" y="4851089"/>
            <a:ext cx="323422" cy="33154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B13C6699-1C3E-41A6-AEB8-0E7F252B4B20}"/>
              </a:ext>
            </a:extLst>
          </p:cNvPr>
          <p:cNvCxnSpPr>
            <a:cxnSpLocks/>
          </p:cNvCxnSpPr>
          <p:nvPr/>
        </p:nvCxnSpPr>
        <p:spPr>
          <a:xfrm>
            <a:off x="2175473" y="3609465"/>
            <a:ext cx="3620968" cy="1634094"/>
          </a:xfrm>
          <a:prstGeom prst="bentConnector3">
            <a:avLst>
              <a:gd name="adj1" fmla="val 546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7739923D-012B-471C-B6FE-05A54D52DB28}"/>
              </a:ext>
            </a:extLst>
          </p:cNvPr>
          <p:cNvCxnSpPr>
            <a:cxnSpLocks/>
          </p:cNvCxnSpPr>
          <p:nvPr/>
        </p:nvCxnSpPr>
        <p:spPr>
          <a:xfrm flipV="1">
            <a:off x="2239230" y="1617456"/>
            <a:ext cx="3547953" cy="1108493"/>
          </a:xfrm>
          <a:prstGeom prst="bentConnector3">
            <a:avLst>
              <a:gd name="adj1" fmla="val 334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AB2B99B8-AEB7-4C3D-817F-010AD06C1310}"/>
              </a:ext>
            </a:extLst>
          </p:cNvPr>
          <p:cNvCxnSpPr>
            <a:cxnSpLocks/>
          </p:cNvCxnSpPr>
          <p:nvPr/>
        </p:nvCxnSpPr>
        <p:spPr>
          <a:xfrm>
            <a:off x="868077" y="1095019"/>
            <a:ext cx="10870025" cy="318254"/>
          </a:xfrm>
          <a:prstGeom prst="bentConnector3">
            <a:avLst>
              <a:gd name="adj1" fmla="val 99977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FD5F78F1-8CB2-4367-8FE4-7E7C5FC71885}"/>
              </a:ext>
            </a:extLst>
          </p:cNvPr>
          <p:cNvCxnSpPr>
            <a:cxnSpLocks/>
          </p:cNvCxnSpPr>
          <p:nvPr/>
        </p:nvCxnSpPr>
        <p:spPr>
          <a:xfrm flipV="1">
            <a:off x="878468" y="5102972"/>
            <a:ext cx="8904306" cy="729479"/>
          </a:xfrm>
          <a:prstGeom prst="bentConnector3">
            <a:avLst>
              <a:gd name="adj1" fmla="val 9997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D98B8DA-65AE-4063-9F21-4362DD8DEA48}"/>
              </a:ext>
            </a:extLst>
          </p:cNvPr>
          <p:cNvGrpSpPr/>
          <p:nvPr/>
        </p:nvGrpSpPr>
        <p:grpSpPr>
          <a:xfrm>
            <a:off x="1210352" y="6046223"/>
            <a:ext cx="10808709" cy="603739"/>
            <a:chOff x="2299241" y="5499074"/>
            <a:chExt cx="10808709" cy="60373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37C04FC-58DE-4C9B-96A5-21C97C733F0C}"/>
                </a:ext>
              </a:extLst>
            </p:cNvPr>
            <p:cNvSpPr/>
            <p:nvPr/>
          </p:nvSpPr>
          <p:spPr>
            <a:xfrm>
              <a:off x="2790099" y="5623404"/>
              <a:ext cx="15953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Encoding feature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5E0AD19-1D33-4377-B3C7-1A6D16E2C754}"/>
                </a:ext>
              </a:extLst>
            </p:cNvPr>
            <p:cNvSpPr/>
            <p:nvPr/>
          </p:nvSpPr>
          <p:spPr>
            <a:xfrm>
              <a:off x="4577816" y="5639822"/>
              <a:ext cx="19210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Decoding feature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98267B1-7977-43A6-A8FD-3E20E0638FF7}"/>
                </a:ext>
              </a:extLst>
            </p:cNvPr>
            <p:cNvSpPr/>
            <p:nvPr/>
          </p:nvSpPr>
          <p:spPr>
            <a:xfrm>
              <a:off x="11186919" y="5631160"/>
              <a:ext cx="19210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Up-sampling by 2</a:t>
              </a: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6B1D0CE-C68F-4C00-A4B8-9A57BC046A83}"/>
                </a:ext>
              </a:extLst>
            </p:cNvPr>
            <p:cNvSpPr/>
            <p:nvPr/>
          </p:nvSpPr>
          <p:spPr>
            <a:xfrm>
              <a:off x="6336314" y="5682513"/>
              <a:ext cx="690250" cy="215972"/>
            </a:xfrm>
            <a:prstGeom prst="roundRect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DAG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4EFE9A5-CB4F-41B9-B362-CA9EE0B8838C}"/>
                </a:ext>
              </a:extLst>
            </p:cNvPr>
            <p:cNvSpPr/>
            <p:nvPr/>
          </p:nvSpPr>
          <p:spPr>
            <a:xfrm>
              <a:off x="6929551" y="5644317"/>
              <a:ext cx="21068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Dense Attention Gate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ED03022A-334A-40D9-A338-4F20A92716B9}"/>
                </a:ext>
              </a:extLst>
            </p:cNvPr>
            <p:cNvSpPr/>
            <p:nvPr/>
          </p:nvSpPr>
          <p:spPr>
            <a:xfrm>
              <a:off x="2299241" y="5499074"/>
              <a:ext cx="10696792" cy="60373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EFBACFA-0D83-4349-A62C-A4999E74FC49}"/>
                </a:ext>
              </a:extLst>
            </p:cNvPr>
            <p:cNvSpPr/>
            <p:nvPr/>
          </p:nvSpPr>
          <p:spPr>
            <a:xfrm>
              <a:off x="9053085" y="5559107"/>
              <a:ext cx="450746" cy="4476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EC9200E-A626-4E0E-BCC1-A86C52703E08}"/>
                </a:ext>
              </a:extLst>
            </p:cNvPr>
            <p:cNvSpPr/>
            <p:nvPr/>
          </p:nvSpPr>
          <p:spPr>
            <a:xfrm>
              <a:off x="9232430" y="5650473"/>
              <a:ext cx="19210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Concatenation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E653C99-7FFB-488C-9B92-817DB5C3FC47}"/>
                    </a:ext>
                  </a:extLst>
                </p:cNvPr>
                <p:cNvSpPr txBox="1"/>
                <p:nvPr/>
              </p:nvSpPr>
              <p:spPr>
                <a:xfrm>
                  <a:off x="10984562" y="5665079"/>
                  <a:ext cx="366190" cy="24622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16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D306450A-4DF2-4642-8D16-26BF9C7D5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4562" y="5665079"/>
                  <a:ext cx="366190" cy="246221"/>
                </a:xfrm>
                <a:prstGeom prst="rect">
                  <a:avLst/>
                </a:prstGeom>
                <a:blipFill>
                  <a:blip r:embed="rId20"/>
                  <a:stretch>
                    <a:fillRect l="-10000" r="-10000" b="-75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ECAE5DF5-385D-4408-B75B-7B4C601ACE1C}"/>
                </a:ext>
              </a:extLst>
            </p:cNvPr>
            <p:cNvSpPr>
              <a:spLocks/>
            </p:cNvSpPr>
            <p:nvPr/>
          </p:nvSpPr>
          <p:spPr>
            <a:xfrm>
              <a:off x="2426410" y="5585701"/>
              <a:ext cx="402918" cy="374985"/>
            </a:xfrm>
            <a:prstGeom prst="cube">
              <a:avLst>
                <a:gd name="adj" fmla="val 15124"/>
              </a:avLst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04440069-B263-4E11-BA87-AEA575B5FBBD}"/>
                </a:ext>
              </a:extLst>
            </p:cNvPr>
            <p:cNvSpPr>
              <a:spLocks/>
            </p:cNvSpPr>
            <p:nvPr/>
          </p:nvSpPr>
          <p:spPr>
            <a:xfrm>
              <a:off x="4369634" y="5586973"/>
              <a:ext cx="402918" cy="374985"/>
            </a:xfrm>
            <a:prstGeom prst="cube">
              <a:avLst>
                <a:gd name="adj" fmla="val 15124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Cube 90">
            <a:extLst>
              <a:ext uri="{FF2B5EF4-FFF2-40B4-BE49-F238E27FC236}">
                <a16:creationId xmlns:a16="http://schemas.microsoft.com/office/drawing/2014/main" id="{7240BB69-9844-462F-A9EC-51D897DEAB50}"/>
              </a:ext>
            </a:extLst>
          </p:cNvPr>
          <p:cNvSpPr>
            <a:spLocks/>
          </p:cNvSpPr>
          <p:nvPr/>
        </p:nvSpPr>
        <p:spPr>
          <a:xfrm>
            <a:off x="878468" y="2520611"/>
            <a:ext cx="1107650" cy="1116144"/>
          </a:xfrm>
          <a:prstGeom prst="cube">
            <a:avLst>
              <a:gd name="adj" fmla="val 33637"/>
            </a:avLst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36FE3FA5-FA81-4D4A-90C0-01723A84F897}"/>
              </a:ext>
            </a:extLst>
          </p:cNvPr>
          <p:cNvSpPr>
            <a:spLocks/>
          </p:cNvSpPr>
          <p:nvPr/>
        </p:nvSpPr>
        <p:spPr>
          <a:xfrm>
            <a:off x="1740919" y="2782879"/>
            <a:ext cx="950212" cy="837142"/>
          </a:xfrm>
          <a:prstGeom prst="cube">
            <a:avLst>
              <a:gd name="adj" fmla="val 33637"/>
            </a:avLst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9DA47A23-C5CB-43E0-B70E-68A0EAA5B5A7}"/>
              </a:ext>
            </a:extLst>
          </p:cNvPr>
          <p:cNvSpPr>
            <a:spLocks/>
          </p:cNvSpPr>
          <p:nvPr/>
        </p:nvSpPr>
        <p:spPr>
          <a:xfrm>
            <a:off x="2511241" y="2800005"/>
            <a:ext cx="789082" cy="838284"/>
          </a:xfrm>
          <a:prstGeom prst="cube">
            <a:avLst>
              <a:gd name="adj" fmla="val 55695"/>
            </a:avLst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4" name="Cube 93">
            <a:extLst>
              <a:ext uri="{FF2B5EF4-FFF2-40B4-BE49-F238E27FC236}">
                <a16:creationId xmlns:a16="http://schemas.microsoft.com/office/drawing/2014/main" id="{55140595-7F73-4AEA-9880-21A6DDD609C7}"/>
              </a:ext>
            </a:extLst>
          </p:cNvPr>
          <p:cNvSpPr>
            <a:spLocks/>
          </p:cNvSpPr>
          <p:nvPr/>
        </p:nvSpPr>
        <p:spPr>
          <a:xfrm>
            <a:off x="3044669" y="2768881"/>
            <a:ext cx="830481" cy="875094"/>
          </a:xfrm>
          <a:prstGeom prst="cube">
            <a:avLst>
              <a:gd name="adj" fmla="val 58214"/>
            </a:avLst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5" name="Cube 94">
            <a:extLst>
              <a:ext uri="{FF2B5EF4-FFF2-40B4-BE49-F238E27FC236}">
                <a16:creationId xmlns:a16="http://schemas.microsoft.com/office/drawing/2014/main" id="{D77C57F4-6E5D-4732-80A8-12EDD3A8655B}"/>
              </a:ext>
            </a:extLst>
          </p:cNvPr>
          <p:cNvSpPr>
            <a:spLocks/>
          </p:cNvSpPr>
          <p:nvPr/>
        </p:nvSpPr>
        <p:spPr>
          <a:xfrm>
            <a:off x="3570397" y="2737206"/>
            <a:ext cx="879044" cy="902780"/>
          </a:xfrm>
          <a:prstGeom prst="cube">
            <a:avLst>
              <a:gd name="adj" fmla="val 58241"/>
            </a:avLst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18806324-73D5-4A47-96FC-5322F85F3BF4}"/>
              </a:ext>
            </a:extLst>
          </p:cNvPr>
          <p:cNvSpPr/>
          <p:nvPr/>
        </p:nvSpPr>
        <p:spPr>
          <a:xfrm flipH="1">
            <a:off x="3664934" y="2274687"/>
            <a:ext cx="378101" cy="864582"/>
          </a:xfrm>
          <a:prstGeom prst="arc">
            <a:avLst>
              <a:gd name="adj1" fmla="val 16807647"/>
              <a:gd name="adj2" fmla="val 4328548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E004465-6D37-4F65-B4F0-8BFB23D3ADD0}"/>
              </a:ext>
            </a:extLst>
          </p:cNvPr>
          <p:cNvSpPr/>
          <p:nvPr/>
        </p:nvSpPr>
        <p:spPr>
          <a:xfrm>
            <a:off x="6816135" y="1285769"/>
            <a:ext cx="691215" cy="22071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DAG</a:t>
            </a:r>
          </a:p>
        </p:txBody>
      </p: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E6726F82-43A8-4E9D-9225-EA5924FFA30F}"/>
              </a:ext>
            </a:extLst>
          </p:cNvPr>
          <p:cNvCxnSpPr>
            <a:cxnSpLocks/>
            <a:stCxn id="31" idx="3"/>
            <a:endCxn id="97" idx="1"/>
          </p:cNvCxnSpPr>
          <p:nvPr/>
        </p:nvCxnSpPr>
        <p:spPr>
          <a:xfrm flipV="1">
            <a:off x="6500694" y="1396125"/>
            <a:ext cx="315441" cy="27944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ABB787E1-7C1F-4ED2-974E-7C87D50F7CB9}"/>
              </a:ext>
            </a:extLst>
          </p:cNvPr>
          <p:cNvCxnSpPr>
            <a:cxnSpLocks/>
          </p:cNvCxnSpPr>
          <p:nvPr/>
        </p:nvCxnSpPr>
        <p:spPr>
          <a:xfrm flipV="1">
            <a:off x="1459046" y="1323237"/>
            <a:ext cx="5351861" cy="1113648"/>
          </a:xfrm>
          <a:prstGeom prst="bentConnector3">
            <a:avLst>
              <a:gd name="adj1" fmla="val 48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20ABDFB0-34D3-45B5-885A-A5FE99F5C8F4}"/>
              </a:ext>
            </a:extLst>
          </p:cNvPr>
          <p:cNvSpPr/>
          <p:nvPr/>
        </p:nvSpPr>
        <p:spPr>
          <a:xfrm>
            <a:off x="7414260" y="2479218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141BD181-50D8-4DEC-8E85-A22C69F8EC5E}"/>
              </a:ext>
            </a:extLst>
          </p:cNvPr>
          <p:cNvCxnSpPr>
            <a:cxnSpLocks/>
            <a:stCxn id="97" idx="3"/>
            <a:endCxn id="100" idx="0"/>
          </p:cNvCxnSpPr>
          <p:nvPr/>
        </p:nvCxnSpPr>
        <p:spPr>
          <a:xfrm>
            <a:off x="7507350" y="1396127"/>
            <a:ext cx="132285" cy="1083093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380C4CC4-C3AF-4291-9383-A70E384A7F1F}"/>
              </a:ext>
            </a:extLst>
          </p:cNvPr>
          <p:cNvSpPr/>
          <p:nvPr/>
        </p:nvSpPr>
        <p:spPr>
          <a:xfrm>
            <a:off x="7423080" y="3916952"/>
            <a:ext cx="450746" cy="4537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973CDB77-3857-44AC-9173-68B86D30F69E}"/>
              </a:ext>
            </a:extLst>
          </p:cNvPr>
          <p:cNvCxnSpPr>
            <a:cxnSpLocks/>
          </p:cNvCxnSpPr>
          <p:nvPr/>
        </p:nvCxnSpPr>
        <p:spPr>
          <a:xfrm>
            <a:off x="1496196" y="3641908"/>
            <a:ext cx="5380083" cy="1935718"/>
          </a:xfrm>
          <a:prstGeom prst="bentConnector3">
            <a:avLst>
              <a:gd name="adj1" fmla="val 74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D3CDA5E-CF68-4FEA-82F5-C22140EC7AEE}"/>
              </a:ext>
            </a:extLst>
          </p:cNvPr>
          <p:cNvSpPr/>
          <p:nvPr/>
        </p:nvSpPr>
        <p:spPr>
          <a:xfrm>
            <a:off x="6837929" y="5375815"/>
            <a:ext cx="691215" cy="22071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DAG</a:t>
            </a:r>
          </a:p>
        </p:txBody>
      </p:sp>
      <p:cxnSp>
        <p:nvCxnSpPr>
          <p:cNvPr id="105" name="Connector: Curved 104">
            <a:extLst>
              <a:ext uri="{FF2B5EF4-FFF2-40B4-BE49-F238E27FC236}">
                <a16:creationId xmlns:a16="http://schemas.microsoft.com/office/drawing/2014/main" id="{C70B628D-8A49-4D53-9951-739A58303BA1}"/>
              </a:ext>
            </a:extLst>
          </p:cNvPr>
          <p:cNvCxnSpPr>
            <a:cxnSpLocks/>
            <a:stCxn id="59" idx="3"/>
            <a:endCxn id="104" idx="1"/>
          </p:cNvCxnSpPr>
          <p:nvPr/>
        </p:nvCxnSpPr>
        <p:spPr>
          <a:xfrm>
            <a:off x="6506623" y="5182635"/>
            <a:ext cx="331304" cy="303536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9D7715C4-02ED-41D3-9DCC-F39BA7DD806A}"/>
              </a:ext>
            </a:extLst>
          </p:cNvPr>
          <p:cNvCxnSpPr>
            <a:cxnSpLocks/>
            <a:stCxn id="104" idx="3"/>
            <a:endCxn id="102" idx="4"/>
          </p:cNvCxnSpPr>
          <p:nvPr/>
        </p:nvCxnSpPr>
        <p:spPr>
          <a:xfrm flipV="1">
            <a:off x="7529144" y="4370714"/>
            <a:ext cx="119311" cy="1115459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A90F7A2-B23A-4B52-B37B-8C7893243D37}"/>
                  </a:ext>
                </a:extLst>
              </p:cNvPr>
              <p:cNvSpPr txBox="1"/>
              <p:nvPr/>
            </p:nvSpPr>
            <p:spPr>
              <a:xfrm>
                <a:off x="1104028" y="3373802"/>
                <a:ext cx="254877" cy="2462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6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A90F7A2-B23A-4B52-B37B-8C7893243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28" y="3373802"/>
                <a:ext cx="254877" cy="246221"/>
              </a:xfrm>
              <a:prstGeom prst="rect">
                <a:avLst/>
              </a:prstGeom>
              <a:blipFill>
                <a:blip r:embed="rId21"/>
                <a:stretch>
                  <a:fillRect l="-16667" r="-11905" b="-48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670C629-D504-4566-82C3-D8832E4A56EE}"/>
                  </a:ext>
                </a:extLst>
              </p:cNvPr>
              <p:cNvSpPr txBox="1"/>
              <p:nvPr/>
            </p:nvSpPr>
            <p:spPr>
              <a:xfrm>
                <a:off x="1393504" y="3122477"/>
                <a:ext cx="206402" cy="24622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6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670C629-D504-4566-82C3-D8832E4A5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04" y="3122477"/>
                <a:ext cx="206402" cy="246221"/>
              </a:xfrm>
              <a:prstGeom prst="rect">
                <a:avLst/>
              </a:prstGeom>
              <a:blipFill>
                <a:blip r:embed="rId22"/>
                <a:stretch>
                  <a:fillRect l="-24242" r="-18182" b="-48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E522EBA-67C5-4C7E-A3DC-85E727D13AE7}"/>
                  </a:ext>
                </a:extLst>
              </p:cNvPr>
              <p:cNvSpPr txBox="1"/>
              <p:nvPr/>
            </p:nvSpPr>
            <p:spPr>
              <a:xfrm>
                <a:off x="3032295" y="3667449"/>
                <a:ext cx="414152" cy="18466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E522EBA-67C5-4C7E-A3DC-85E727D13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95" y="3667449"/>
                <a:ext cx="414152" cy="184666"/>
              </a:xfrm>
              <a:prstGeom prst="rect">
                <a:avLst/>
              </a:prstGeom>
              <a:blipFill>
                <a:blip r:embed="rId23"/>
                <a:stretch>
                  <a:fillRect l="-4412" r="-8824" b="-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38874F4-2467-492B-BBF5-29F1BC72E2FE}"/>
                  </a:ext>
                </a:extLst>
              </p:cNvPr>
              <p:cNvSpPr txBox="1"/>
              <p:nvPr/>
            </p:nvSpPr>
            <p:spPr>
              <a:xfrm>
                <a:off x="3764673" y="3648478"/>
                <a:ext cx="410945" cy="18466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i="1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38874F4-2467-492B-BBF5-29F1BC72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673" y="3648478"/>
                <a:ext cx="410945" cy="184666"/>
              </a:xfrm>
              <a:prstGeom prst="rect">
                <a:avLst/>
              </a:prstGeom>
              <a:blipFill>
                <a:blip r:embed="rId24"/>
                <a:stretch>
                  <a:fillRect l="-5970" r="-8955" b="-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0C0F9BB-B12C-49F9-A991-E2CFD37C2C5B}"/>
              </a:ext>
            </a:extLst>
          </p:cNvPr>
          <p:cNvCxnSpPr>
            <a:cxnSpLocks/>
          </p:cNvCxnSpPr>
          <p:nvPr/>
        </p:nvCxnSpPr>
        <p:spPr>
          <a:xfrm>
            <a:off x="8984518" y="4127451"/>
            <a:ext cx="28743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8DAF473-AECA-4E61-86AD-1D008C55BBD1}"/>
              </a:ext>
            </a:extLst>
          </p:cNvPr>
          <p:cNvCxnSpPr>
            <a:cxnSpLocks/>
            <a:stCxn id="102" idx="6"/>
            <a:endCxn id="114" idx="2"/>
          </p:cNvCxnSpPr>
          <p:nvPr/>
        </p:nvCxnSpPr>
        <p:spPr>
          <a:xfrm flipV="1">
            <a:off x="7873826" y="4141139"/>
            <a:ext cx="271402" cy="269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93F571A-77DD-45A0-B8A4-3D7A60424AC3}"/>
              </a:ext>
            </a:extLst>
          </p:cNvPr>
          <p:cNvGrpSpPr/>
          <p:nvPr/>
        </p:nvGrpSpPr>
        <p:grpSpPr>
          <a:xfrm>
            <a:off x="8145228" y="3584383"/>
            <a:ext cx="895238" cy="917684"/>
            <a:chOff x="8147375" y="1880286"/>
            <a:chExt cx="895238" cy="917684"/>
          </a:xfrm>
        </p:grpSpPr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1BB4979B-BB48-4C73-9CC1-D127D9CAD7D7}"/>
                </a:ext>
              </a:extLst>
            </p:cNvPr>
            <p:cNvSpPr>
              <a:spLocks/>
            </p:cNvSpPr>
            <p:nvPr/>
          </p:nvSpPr>
          <p:spPr>
            <a:xfrm>
              <a:off x="8147375" y="1880286"/>
              <a:ext cx="895238" cy="917684"/>
            </a:xfrm>
            <a:prstGeom prst="cube">
              <a:avLst>
                <a:gd name="adj" fmla="val 21874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15DD884-FB25-4BB2-84D7-94ECD2CAADCD}"/>
                    </a:ext>
                  </a:extLst>
                </p:cNvPr>
                <p:cNvSpPr txBox="1"/>
                <p:nvPr/>
              </p:nvSpPr>
              <p:spPr>
                <a:xfrm>
                  <a:off x="8636741" y="2278577"/>
                  <a:ext cx="206402" cy="24622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381A0338-9463-46F0-9BC8-5F0D66F2B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741" y="2278577"/>
                  <a:ext cx="206402" cy="246221"/>
                </a:xfrm>
                <a:prstGeom prst="rect">
                  <a:avLst/>
                </a:prstGeom>
                <a:blipFill>
                  <a:blip r:embed="rId25"/>
                  <a:stretch>
                    <a:fillRect l="-20588" r="-17647" b="-75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0757F249-5F45-482E-8E80-2884451BD435}"/>
                    </a:ext>
                  </a:extLst>
                </p:cNvPr>
                <p:cNvSpPr txBox="1"/>
                <p:nvPr/>
              </p:nvSpPr>
              <p:spPr>
                <a:xfrm>
                  <a:off x="8398402" y="2548011"/>
                  <a:ext cx="254877" cy="24622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600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592C58C7-3D8B-4DE8-A3E2-F1D94A397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402" y="2548011"/>
                  <a:ext cx="254877" cy="246221"/>
                </a:xfrm>
                <a:prstGeom prst="rect">
                  <a:avLst/>
                </a:prstGeom>
                <a:blipFill>
                  <a:blip r:embed="rId26"/>
                  <a:stretch>
                    <a:fillRect l="-19048" r="-9524" b="-75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9C39C6F-E029-4C3A-BB23-1F5D0CDC4CA8}"/>
              </a:ext>
            </a:extLst>
          </p:cNvPr>
          <p:cNvGrpSpPr/>
          <p:nvPr/>
        </p:nvGrpSpPr>
        <p:grpSpPr>
          <a:xfrm>
            <a:off x="10321733" y="2742718"/>
            <a:ext cx="895238" cy="917684"/>
            <a:chOff x="8147375" y="1880286"/>
            <a:chExt cx="895238" cy="917684"/>
          </a:xfrm>
        </p:grpSpPr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304FBA69-ADD4-4C81-8FD5-7DF83A8BB902}"/>
                </a:ext>
              </a:extLst>
            </p:cNvPr>
            <p:cNvSpPr>
              <a:spLocks/>
            </p:cNvSpPr>
            <p:nvPr/>
          </p:nvSpPr>
          <p:spPr>
            <a:xfrm>
              <a:off x="8147375" y="1880286"/>
              <a:ext cx="895238" cy="917684"/>
            </a:xfrm>
            <a:prstGeom prst="cube">
              <a:avLst>
                <a:gd name="adj" fmla="val 21874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5383A2BA-E88C-4FA7-95F5-E1F2F226F41E}"/>
                    </a:ext>
                  </a:extLst>
                </p:cNvPr>
                <p:cNvSpPr txBox="1"/>
                <p:nvPr/>
              </p:nvSpPr>
              <p:spPr>
                <a:xfrm>
                  <a:off x="8636741" y="2278577"/>
                  <a:ext cx="206402" cy="24622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13A9A914-AF1A-4F5C-95E9-9000C4736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741" y="2278577"/>
                  <a:ext cx="206402" cy="246221"/>
                </a:xfrm>
                <a:prstGeom prst="rect">
                  <a:avLst/>
                </a:prstGeom>
                <a:blipFill>
                  <a:blip r:embed="rId27"/>
                  <a:stretch>
                    <a:fillRect l="-20588" r="-17647" b="-75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565B6A39-70EE-4428-9E66-CE1CE4C8D106}"/>
                    </a:ext>
                  </a:extLst>
                </p:cNvPr>
                <p:cNvSpPr txBox="1"/>
                <p:nvPr/>
              </p:nvSpPr>
              <p:spPr>
                <a:xfrm>
                  <a:off x="8398402" y="2548011"/>
                  <a:ext cx="254877" cy="24622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1600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A6BBBDF9-DC60-4FF3-8E2B-1B1E9A0E3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402" y="2548011"/>
                  <a:ext cx="254877" cy="246221"/>
                </a:xfrm>
                <a:prstGeom prst="rect">
                  <a:avLst/>
                </a:prstGeom>
                <a:blipFill>
                  <a:blip r:embed="rId28"/>
                  <a:stretch>
                    <a:fillRect l="-16667" r="-11905" b="-75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8160261-496E-404A-9845-7188A6182FC3}"/>
              </a:ext>
            </a:extLst>
          </p:cNvPr>
          <p:cNvCxnSpPr>
            <a:cxnSpLocks/>
          </p:cNvCxnSpPr>
          <p:nvPr/>
        </p:nvCxnSpPr>
        <p:spPr>
          <a:xfrm flipV="1">
            <a:off x="11089353" y="3250072"/>
            <a:ext cx="223705" cy="9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819C698-2A65-4E81-9E8B-CF8B52267EC4}"/>
                  </a:ext>
                </a:extLst>
              </p:cNvPr>
              <p:cNvSpPr txBox="1"/>
              <p:nvPr/>
            </p:nvSpPr>
            <p:spPr>
              <a:xfrm>
                <a:off x="2614491" y="331256"/>
                <a:ext cx="7081189" cy="681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𝒔𝒆𝒈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𝒓𝒆𝒈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𝒔𝒆𝒈</m:t>
                          </m:r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1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𝒓𝒆𝒈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+mj-lt"/>
                </a:endParaRPr>
              </a:p>
              <a:p>
                <a:endParaRPr lang="en-US" b="1" dirty="0">
                  <a:solidFill>
                    <a:schemeClr val="bg1">
                      <a:lumMod val="9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819C698-2A65-4E81-9E8B-CF8B52267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491" y="331256"/>
                <a:ext cx="7081189" cy="6812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AAD463F5-0677-4EF1-9F00-656843342984}"/>
              </a:ext>
            </a:extLst>
          </p:cNvPr>
          <p:cNvSpPr/>
          <p:nvPr/>
        </p:nvSpPr>
        <p:spPr>
          <a:xfrm>
            <a:off x="1162133" y="391743"/>
            <a:ext cx="2385260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3D-Unet with DAG for Segmentation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FF6FFC4-81B8-47BC-A967-0F4E7C44B8FE}"/>
              </a:ext>
            </a:extLst>
          </p:cNvPr>
          <p:cNvSpPr/>
          <p:nvPr/>
        </p:nvSpPr>
        <p:spPr>
          <a:xfrm>
            <a:off x="9834389" y="5251340"/>
            <a:ext cx="2385260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3D-Unet with DAG for Reconstruction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2F901F4-48BF-4509-87CA-5F066892C217}"/>
              </a:ext>
            </a:extLst>
          </p:cNvPr>
          <p:cNvSpPr/>
          <p:nvPr/>
        </p:nvSpPr>
        <p:spPr>
          <a:xfrm>
            <a:off x="9997240" y="3724381"/>
            <a:ext cx="2385260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Refine net</a:t>
            </a:r>
          </a:p>
        </p:txBody>
      </p:sp>
    </p:spTree>
    <p:extLst>
      <p:ext uri="{BB962C8B-B14F-4D97-AF65-F5344CB8AC3E}">
        <p14:creationId xmlns:p14="http://schemas.microsoft.com/office/powerpoint/2010/main" val="36795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/>
      <p:bldP spid="16" grpId="0"/>
      <p:bldP spid="20" grpId="0"/>
      <p:bldP spid="22" grpId="0"/>
      <p:bldP spid="23" grpId="0"/>
      <p:bldP spid="27" grpId="0" animBg="1"/>
      <p:bldP spid="28" grpId="0" animBg="1"/>
      <p:bldP spid="31" grpId="0" animBg="1"/>
      <p:bldP spid="34" grpId="0" animBg="1"/>
      <p:bldP spid="38" grpId="0" animBg="1"/>
      <p:bldP spid="39" grpId="0" animBg="1"/>
      <p:bldP spid="43" grpId="0"/>
      <p:bldP spid="45" grpId="0" animBg="1"/>
      <p:bldP spid="50" grpId="0"/>
      <p:bldP spid="51" grpId="0"/>
      <p:bldP spid="52" grpId="0"/>
      <p:bldP spid="53" grpId="0"/>
      <p:bldP spid="57" grpId="0" animBg="1"/>
      <p:bldP spid="58" grpId="0" animBg="1"/>
      <p:bldP spid="59" grpId="0" animBg="1"/>
      <p:bldP spid="60" grpId="0"/>
      <p:bldP spid="61" grpId="0"/>
      <p:bldP spid="66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0" grpId="0" animBg="1"/>
      <p:bldP spid="102" grpId="0" animBg="1"/>
      <p:bldP spid="104" grpId="0" animBg="1"/>
      <p:bldP spid="107" grpId="0"/>
      <p:bldP spid="108" grpId="0"/>
      <p:bldP spid="109" grpId="0"/>
      <p:bldP spid="110" grpId="0"/>
      <p:bldP spid="122" grpId="0"/>
      <p:bldP spid="123" grpId="0"/>
      <p:bldP spid="124" grpId="0"/>
      <p:bldP spid="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</a:t>
            </a:r>
            <a:r>
              <a:rPr lang="en-US" altLang="zh-CN" b="1" dirty="0"/>
              <a:t>Setting</a:t>
            </a:r>
            <a:endParaRPr lang="en-US" b="1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1605FA02-A5B5-41CF-83C1-6900E228541C}"/>
              </a:ext>
            </a:extLst>
          </p:cNvPr>
          <p:cNvSpPr/>
          <p:nvPr/>
        </p:nvSpPr>
        <p:spPr>
          <a:xfrm>
            <a:off x="990585" y="6947126"/>
            <a:ext cx="654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is dilation rate. I use r=2 to increase receptive field without pooling</a:t>
            </a:r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0F610B3-9DB6-4D46-B1CF-69F99C68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F37ECA55-37CE-481E-8C58-D920D77EB429}"/>
              </a:ext>
            </a:extLst>
          </p:cNvPr>
          <p:cNvSpPr txBox="1">
            <a:spLocks/>
          </p:cNvSpPr>
          <p:nvPr/>
        </p:nvSpPr>
        <p:spPr>
          <a:xfrm>
            <a:off x="762000" y="151087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bg1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 datasets with different scanning protocols</a:t>
            </a:r>
          </a:p>
          <a:p>
            <a:endParaRPr lang="en-US" dirty="0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76702B36-EAFE-4AFC-8666-4C40ACAF4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83376"/>
              </p:ext>
            </p:extLst>
          </p:nvPr>
        </p:nvGraphicFramePr>
        <p:xfrm>
          <a:off x="2271064" y="2761424"/>
          <a:ext cx="7649871" cy="18178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18823">
                  <a:extLst>
                    <a:ext uri="{9D8B030D-6E8A-4147-A177-3AD203B41FA5}">
                      <a16:colId xmlns:a16="http://schemas.microsoft.com/office/drawing/2014/main" val="3748160354"/>
                    </a:ext>
                  </a:extLst>
                </a:gridCol>
                <a:gridCol w="1372402">
                  <a:extLst>
                    <a:ext uri="{9D8B030D-6E8A-4147-A177-3AD203B41FA5}">
                      <a16:colId xmlns:a16="http://schemas.microsoft.com/office/drawing/2014/main" val="2978144986"/>
                    </a:ext>
                  </a:extLst>
                </a:gridCol>
                <a:gridCol w="2018113">
                  <a:extLst>
                    <a:ext uri="{9D8B030D-6E8A-4147-A177-3AD203B41FA5}">
                      <a16:colId xmlns:a16="http://schemas.microsoft.com/office/drawing/2014/main" val="3321687668"/>
                    </a:ext>
                  </a:extLst>
                </a:gridCol>
                <a:gridCol w="2340533">
                  <a:extLst>
                    <a:ext uri="{9D8B030D-6E8A-4147-A177-3AD203B41FA5}">
                      <a16:colId xmlns:a16="http://schemas.microsoft.com/office/drawing/2014/main" val="2296180047"/>
                    </a:ext>
                  </a:extLst>
                </a:gridCol>
              </a:tblGrid>
              <a:tr h="4747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Datasets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Scanners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Parameters (TR/TE)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08208"/>
                  </a:ext>
                </a:extLst>
              </a:tr>
              <a:tr h="4390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 (# sub.=25)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0.9375x0.9375x1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10.47/4.76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51341"/>
                  </a:ext>
                </a:extLst>
              </a:tr>
              <a:tr h="474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B (# sub.=10)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Siemens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0.8x0.8x0.8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2400/2.24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757403"/>
                  </a:ext>
                </a:extLst>
              </a:tr>
              <a:tr h="429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 (# sub.=10)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Siemens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1x1x1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1900/4.38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754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001629"/>
      </p:ext>
    </p:extLst>
  </p:cSld>
  <p:clrMapOvr>
    <a:masterClrMapping/>
  </p:clrMapOvr>
</p:sld>
</file>

<file path=ppt/theme/theme1.xml><?xml version="1.0" encoding="utf-8"?>
<a:theme xmlns:a="http://schemas.openxmlformats.org/drawingml/2006/main" name="new_id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23336</TotalTime>
  <Words>1296</Words>
  <Application>Microsoft Office PowerPoint</Application>
  <PresentationFormat>宽屏</PresentationFormat>
  <Paragraphs>286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Avenir Book</vt:lpstr>
      <vt:lpstr>Arial</vt:lpstr>
      <vt:lpstr>Calibri</vt:lpstr>
      <vt:lpstr>Cambria Math</vt:lpstr>
      <vt:lpstr>Times New Roman</vt:lpstr>
      <vt:lpstr>Wingdings</vt:lpstr>
      <vt:lpstr>new_idea</vt:lpstr>
      <vt:lpstr>Multi-task Learning for Neonatal Brain Segmentation Using 3D Dense-Unet with Dense Attention Guided by Geodesic Distance</vt:lpstr>
      <vt:lpstr>Motivation</vt:lpstr>
      <vt:lpstr>Related Works</vt:lpstr>
      <vt:lpstr>Proposed Method</vt:lpstr>
      <vt:lpstr>First Branch: 3D-Unet for Segmentation</vt:lpstr>
      <vt:lpstr>First Branch: Dense Attention Gate (DAG)</vt:lpstr>
      <vt:lpstr>First Branch: Dense Attention Gate (DAG)</vt:lpstr>
      <vt:lpstr>PowerPoint 演示文稿</vt:lpstr>
      <vt:lpstr>Experimental Setting</vt:lpstr>
      <vt:lpstr>Experimental Results</vt:lpstr>
      <vt:lpstr>Experimental Results</vt:lpstr>
      <vt:lpstr>Conclusion</vt:lpstr>
      <vt:lpstr> </vt:lpstr>
    </vt:vector>
  </TitlesOfParts>
  <Manager/>
  <Company>UNC Chapel Hill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Pew-Thian Yap</dc:creator>
  <cp:keywords/>
  <dc:description/>
  <cp:lastModifiedBy>fenqiang zhao</cp:lastModifiedBy>
  <cp:revision>947</cp:revision>
  <dcterms:created xsi:type="dcterms:W3CDTF">2012-05-11T21:32:05Z</dcterms:created>
  <dcterms:modified xsi:type="dcterms:W3CDTF">2019-10-10T19:56:05Z</dcterms:modified>
  <cp:category/>
</cp:coreProperties>
</file>