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tags/tag25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78" r:id="rId3"/>
    <p:sldMasterId id="2147483682" r:id="rId4"/>
    <p:sldMasterId id="2147483697" r:id="rId5"/>
    <p:sldMasterId id="2147483701" r:id="rId6"/>
    <p:sldMasterId id="2147483726" r:id="rId7"/>
    <p:sldMasterId id="2147483749" r:id="rId8"/>
  </p:sldMasterIdLst>
  <p:notesMasterIdLst>
    <p:notesMasterId r:id="rId21"/>
  </p:notesMasterIdLst>
  <p:handoutMasterIdLst>
    <p:handoutMasterId r:id="rId22"/>
  </p:handoutMasterIdLst>
  <p:sldIdLst>
    <p:sldId id="1228" r:id="rId9"/>
    <p:sldId id="1166" r:id="rId10"/>
    <p:sldId id="1229" r:id="rId11"/>
    <p:sldId id="1231" r:id="rId12"/>
    <p:sldId id="1230" r:id="rId13"/>
    <p:sldId id="1232" r:id="rId14"/>
    <p:sldId id="1233" r:id="rId15"/>
    <p:sldId id="1234" r:id="rId16"/>
    <p:sldId id="1235" r:id="rId17"/>
    <p:sldId id="1236" r:id="rId18"/>
    <p:sldId id="1237" r:id="rId19"/>
    <p:sldId id="1238" r:id="rId20"/>
  </p:sldIdLst>
  <p:sldSz cx="9144000" cy="5143500" type="screen16x9"/>
  <p:notesSz cx="7315200" cy="9601200"/>
  <p:defaultTextStyle>
    <a:defPPr>
      <a:defRPr lang="zh-CN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的节" id="{57F1E927-CA39-4442-A6A6-7A5808B1FECF}">
          <p14:sldIdLst>
            <p14:sldId id="1228"/>
            <p14:sldId id="1166"/>
            <p14:sldId id="1229"/>
            <p14:sldId id="1231"/>
            <p14:sldId id="1230"/>
            <p14:sldId id="1232"/>
            <p14:sldId id="1233"/>
            <p14:sldId id="1234"/>
            <p14:sldId id="1235"/>
            <p14:sldId id="1236"/>
            <p14:sldId id="1237"/>
            <p14:sldId id="12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2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22"/>
    <a:srgbClr val="E46C0A"/>
    <a:srgbClr val="E6E6E6"/>
    <a:srgbClr val="14F3FE"/>
    <a:srgbClr val="73AD49"/>
    <a:srgbClr val="FFFFFF"/>
    <a:srgbClr val="F34F1F"/>
    <a:srgbClr val="302E30"/>
    <a:srgbClr val="FFBB01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87847" autoAdjust="0"/>
  </p:normalViewPr>
  <p:slideViewPr>
    <p:cSldViewPr snapToGrid="0">
      <p:cViewPr varScale="1">
        <p:scale>
          <a:sx n="171" d="100"/>
          <a:sy n="171" d="100"/>
        </p:scale>
        <p:origin x="496" y="168"/>
      </p:cViewPr>
      <p:guideLst>
        <p:guide orient="horz" pos="1620"/>
        <p:guide pos="2880"/>
        <p:guide orient="horz" pos="2160"/>
        <p:guide orient="horz" pos="12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notesViewPr>
    <p:cSldViewPr snapToGrid="0">
      <p:cViewPr varScale="1">
        <p:scale>
          <a:sx n="60" d="100"/>
          <a:sy n="60" d="100"/>
        </p:scale>
        <p:origin x="276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00C4B-E4F5-41B0-AE8C-E378CE48E0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77B09B3-5287-4B7E-A8F2-38E6D528F25F}" type="pres">
      <dgm:prSet presAssocID="{87B00C4B-E4F5-41B0-AE8C-E378CE48E0D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3948BEB-A6A8-4A54-8BDD-8DA808E3A1E3}" type="presOf" srcId="{87B00C4B-E4F5-41B0-AE8C-E378CE48E0D9}" destId="{277B09B3-5287-4B7E-A8F2-38E6D528F2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00C4B-E4F5-41B0-AE8C-E378CE48E0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77B09B3-5287-4B7E-A8F2-38E6D528F25F}" type="pres">
      <dgm:prSet presAssocID="{87B00C4B-E4F5-41B0-AE8C-E378CE48E0D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20A364A-AFD1-4160-A4FF-3B6D69CC1B93}" type="presOf" srcId="{87B00C4B-E4F5-41B0-AE8C-E378CE48E0D9}" destId="{277B09B3-5287-4B7E-A8F2-38E6D528F2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B00C4B-E4F5-41B0-AE8C-E378CE48E0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77B09B3-5287-4B7E-A8F2-38E6D528F25F}" type="pres">
      <dgm:prSet presAssocID="{87B00C4B-E4F5-41B0-AE8C-E378CE48E0D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E6B22E1-0C7B-43BD-97B1-E49E81EA6162}" type="presOf" srcId="{87B00C4B-E4F5-41B0-AE8C-E378CE48E0D9}" destId="{277B09B3-5287-4B7E-A8F2-38E6D528F2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5122B9-52BE-440E-9AFB-89910BC93C23}" type="datetimeFigureOut">
              <a:rPr lang="zh-CN" altLang="en-US" smtClean="0"/>
              <a:pPr/>
              <a:t>2019/10/4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D0C3F32-5B06-4943-922B-5C6DB13D16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5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330C2C4-B173-4221-9760-73F8F81506A4}" type="datetimeFigureOut">
              <a:rPr lang="zh-CN" altLang="en-US" smtClean="0"/>
              <a:pPr/>
              <a:t>2019/10/4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FD85F3-BFC2-47BE-BA24-74F475617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292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85F3-BFC2-47BE-BA24-74F47561767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3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16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97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7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11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36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37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78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25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29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01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4960f1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4960f175_0_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81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20" indent="0" algn="ctr">
              <a:buNone/>
              <a:defRPr/>
            </a:lvl3pPr>
            <a:lvl4pPr marL="1371328" indent="0" algn="ctr">
              <a:buNone/>
              <a:defRPr/>
            </a:lvl4pPr>
            <a:lvl5pPr marL="1828439" indent="0" algn="ctr">
              <a:buNone/>
              <a:defRPr/>
            </a:lvl5pPr>
            <a:lvl6pPr marL="2285544" indent="0" algn="ctr">
              <a:buNone/>
              <a:defRPr/>
            </a:lvl6pPr>
            <a:lvl7pPr marL="2742650" indent="0" algn="ctr">
              <a:buNone/>
              <a:defRPr/>
            </a:lvl7pPr>
            <a:lvl8pPr marL="3199760" indent="0" algn="ctr">
              <a:buNone/>
              <a:defRPr/>
            </a:lvl8pPr>
            <a:lvl9pPr marL="3656869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299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0" cy="857250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200154"/>
            <a:ext cx="8229600" cy="3394472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515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2" y="205980"/>
            <a:ext cx="2057400" cy="4388644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  <a:prstGeom prst="rect">
            <a:avLst/>
          </a:prstGeom>
        </p:spPr>
        <p:txBody>
          <a:bodyPr vert="eaVert"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14294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41480"/>
            <a:ext cx="5259070" cy="270030"/>
          </a:xfrm>
          <a:prstGeom prst="rect">
            <a:avLst/>
          </a:prstGeom>
        </p:spPr>
        <p:txBody>
          <a:bodyPr lIns="91424" tIns="45712" rIns="91424" bIns="45712">
            <a:normAutofit/>
          </a:bodyPr>
          <a:lstStyle>
            <a:lvl1pPr algn="l" eaLnBrk="1" latinLnBrk="0" hangingPunct="1">
              <a:defRPr sz="2000" b="1" u="none" strike="noStrike" kern="1200" cap="none" spc="0" normalizeH="0" baseline="0">
                <a:solidFill>
                  <a:schemeClr val="bg1"/>
                </a:solidFill>
                <a:uFillTx/>
                <a:ea typeface="宋体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37624"/>
            <a:ext cx="7886712" cy="238335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611562" y="681549"/>
            <a:ext cx="7929563" cy="57772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9853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4230791"/>
              </p:ext>
            </p:extLst>
          </p:nvPr>
        </p:nvGraphicFramePr>
        <p:xfrm>
          <a:off x="1216" y="1219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219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5" y="27945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60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8" y="7"/>
            <a:ext cx="9140760" cy="5144715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99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dirty="0">
                  <a:solidFill>
                    <a:srgbClr val="000000"/>
                  </a:solidFill>
                  <a:latin typeface="Arial"/>
                </a:rPr>
                <a:t>文件类型</a:t>
              </a:r>
              <a:endParaRPr lang="en-US" altLang="zh-CN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dirty="0">
                  <a:solidFill>
                    <a:srgbClr val="000000"/>
                  </a:solidFill>
                  <a:latin typeface="Arial"/>
                </a:rPr>
                <a:t>日期</a:t>
              </a:r>
              <a:endParaRPr lang="en-US" altLang="zh-CN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49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" dirty="0">
                  <a:solidFill>
                    <a:srgbClr val="000000"/>
                  </a:solidFill>
                </a:rPr>
                <a:t>机密和专有</a:t>
              </a:r>
            </a:p>
            <a:p>
              <a:pPr defTabSz="61549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" dirty="0">
                  <a:solidFill>
                    <a:srgbClr val="000000"/>
                  </a:solidFill>
                </a:rPr>
                <a:t>未经麦肯锡许可，任何对此资料的使用严格禁止</a:t>
              </a:r>
              <a:endParaRPr lang="en-US" altLang="zh-CN" sz="6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8" y="4930919"/>
            <a:ext cx="1670055" cy="1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807" y="1632711"/>
            <a:ext cx="5036083" cy="37683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807" y="2959277"/>
            <a:ext cx="5036083" cy="173124"/>
          </a:xfrm>
        </p:spPr>
        <p:txBody>
          <a:bodyPr>
            <a:spAutoFit/>
          </a:bodyPr>
          <a:lstStyle>
            <a:lvl1pPr>
              <a:defRPr sz="1100" baseline="0"/>
            </a:lvl1pPr>
          </a:lstStyle>
          <a:p>
            <a:pPr lvl="0"/>
            <a:r>
              <a:rPr lang="zh-CN" altLang="en-US" noProof="0"/>
              <a:t>单击以编辑母版副标题样式</a:t>
            </a:r>
            <a:endParaRPr lang="en-US" altLang="zh-CN" noProof="0" dirty="0"/>
          </a:p>
        </p:txBody>
      </p:sp>
      <p:sp>
        <p:nvSpPr>
          <p:cNvPr id="15" name="Rectangle 1134"/>
          <p:cNvSpPr>
            <a:spLocks noChangeArrowheads="1"/>
          </p:cNvSpPr>
          <p:nvPr userDrawn="1"/>
        </p:nvSpPr>
        <p:spPr bwMode="gray">
          <a:xfrm>
            <a:off x="6" y="5089307"/>
            <a:ext cx="9157667" cy="158667"/>
          </a:xfrm>
          <a:prstGeom prst="rect">
            <a:avLst/>
          </a:prstGeom>
          <a:solidFill>
            <a:srgbClr val="0029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957" tIns="34985" rIns="69957" bIns="3498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>
              <a:solidFill>
                <a:srgbClr val="000000"/>
              </a:solidFill>
            </a:endParaRPr>
          </a:p>
        </p:txBody>
      </p:sp>
      <p:pic>
        <p:nvPicPr>
          <p:cNvPr id="20" name="Picture 3" descr="D:\Users\zhangbowen541\Downloads\c1516087c9bb967c61b81e426e136565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r="25410"/>
          <a:stretch/>
        </p:blipFill>
        <p:spPr bwMode="auto">
          <a:xfrm>
            <a:off x="-10846" y="5"/>
            <a:ext cx="2441061" cy="52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0573345"/>
              </p:ext>
            </p:extLst>
          </p:nvPr>
        </p:nvGraphicFramePr>
        <p:xfrm>
          <a:off x="1629" y="1222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9" y="1222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174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5801475"/>
              </p:ext>
            </p:extLst>
          </p:nvPr>
        </p:nvGraphicFramePr>
        <p:xfrm>
          <a:off x="1216" y="1216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216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90" y="176153"/>
            <a:ext cx="8615645" cy="282625"/>
          </a:xfrm>
        </p:spPr>
        <p:txBody>
          <a:bodyPr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3998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4902838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5750" y="196859"/>
            <a:ext cx="8796834" cy="539874"/>
          </a:xfrm>
          <a:prstGeom prst="rect">
            <a:avLst/>
          </a:prstGeom>
        </p:spPr>
        <p:txBody>
          <a:bodyPr lIns="68568" tIns="34289" rIns="68568" bIns="34289" anchor="ctr"/>
          <a:lstStyle>
            <a:lvl1pPr>
              <a:defRPr sz="18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0480" y="4736941"/>
            <a:ext cx="403823" cy="273206"/>
          </a:xfrm>
          <a:prstGeom prst="rect">
            <a:avLst/>
          </a:prstGeom>
        </p:spPr>
        <p:txBody>
          <a:bodyPr lIns="65009" tIns="32510" rIns="65009" bIns="32510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647"/>
            <a:fld id="{118D5ACA-62CA-46DB-AD6B-12EDD6D51A23}" type="slidenum">
              <a:rPr lang="zh-CN" altLang="en-US" smtClean="0">
                <a:solidFill>
                  <a:srgbClr val="FFFFFF"/>
                </a:solidFill>
              </a:rPr>
              <a:pPr defTabSz="685647"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699815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2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47"/>
            <a:fld id="{609E99C4-12C1-4540-BA1E-70723EC1109C}" type="datetimeFigureOut">
              <a:rPr lang="zh-CN" altLang="en-US" sz="1400" smtClean="0">
                <a:solidFill>
                  <a:srgbClr val="000000"/>
                </a:solidFill>
              </a:rPr>
              <a:pPr defTabSz="685647"/>
              <a:t>2019/10/4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4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47"/>
            <a:fld id="{B06F16F8-5660-4D3C-9075-BFFE817DFFC1}" type="slidenum">
              <a:rPr lang="zh-CN" altLang="en-US" sz="1400" smtClean="0">
                <a:solidFill>
                  <a:srgbClr val="000000"/>
                </a:solidFill>
              </a:rPr>
              <a:pPr defTabSz="68564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96137" y="0"/>
            <a:ext cx="3347865" cy="5092030"/>
            <a:chOff x="5796136" y="0"/>
            <a:chExt cx="3347865" cy="5092030"/>
          </a:xfrm>
        </p:grpSpPr>
        <p:sp>
          <p:nvSpPr>
            <p:cNvPr id="4" name="矩形 4"/>
            <p:cNvSpPr/>
            <p:nvPr/>
          </p:nvSpPr>
          <p:spPr>
            <a:xfrm>
              <a:off x="5814996" y="0"/>
              <a:ext cx="3329005" cy="5020022"/>
            </a:xfrm>
            <a:custGeom>
              <a:avLst/>
              <a:gdLst/>
              <a:ahLst/>
              <a:cxnLst/>
              <a:rect l="l" t="t" r="r" b="b"/>
              <a:pathLst>
                <a:path w="3329005" h="5020022">
                  <a:moveTo>
                    <a:pt x="1957805" y="0"/>
                  </a:moveTo>
                  <a:lnTo>
                    <a:pt x="3329005" y="0"/>
                  </a:lnTo>
                  <a:lnTo>
                    <a:pt x="3329005" y="5020022"/>
                  </a:lnTo>
                  <a:lnTo>
                    <a:pt x="0" y="5020022"/>
                  </a:lnTo>
                  <a:lnTo>
                    <a:pt x="2015523" y="23282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zh-CN" altLang="en-US" sz="1400">
                <a:solidFill>
                  <a:srgbClr val="FFFFFF"/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5796136" y="987574"/>
              <a:ext cx="1656184" cy="4104456"/>
            </a:xfrm>
            <a:prstGeom prst="line">
              <a:avLst/>
            </a:prstGeom>
            <a:ln w="28575">
              <a:solidFill>
                <a:srgbClr val="F36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/>
          <p:nvPr/>
        </p:nvCxnSpPr>
        <p:spPr>
          <a:xfrm>
            <a:off x="5940163" y="1"/>
            <a:ext cx="1194935" cy="9155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796138" y="0"/>
            <a:ext cx="792088" cy="627534"/>
          </a:xfrm>
          <a:prstGeom prst="line">
            <a:avLst/>
          </a:prstGeom>
          <a:ln w="28575">
            <a:solidFill>
              <a:srgbClr val="F36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2"/>
          <p:cNvSpPr/>
          <p:nvPr/>
        </p:nvSpPr>
        <p:spPr>
          <a:xfrm>
            <a:off x="6084179" y="1"/>
            <a:ext cx="3059833" cy="2328938"/>
          </a:xfrm>
          <a:custGeom>
            <a:avLst/>
            <a:gdLst/>
            <a:ahLst/>
            <a:cxnLst/>
            <a:rect l="l" t="t" r="r" b="b"/>
            <a:pathLst>
              <a:path w="2377515" h="2328938">
                <a:moveTo>
                  <a:pt x="0" y="0"/>
                </a:moveTo>
                <a:lnTo>
                  <a:pt x="2377515" y="0"/>
                </a:lnTo>
                <a:lnTo>
                  <a:pt x="2377515" y="2328938"/>
                </a:lnTo>
                <a:close/>
              </a:path>
            </a:pathLst>
          </a:cu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9" name="标题 6"/>
          <p:cNvSpPr>
            <a:spLocks noGrp="1"/>
          </p:cNvSpPr>
          <p:nvPr>
            <p:ph type="title"/>
          </p:nvPr>
        </p:nvSpPr>
        <p:spPr>
          <a:xfrm>
            <a:off x="741037" y="172346"/>
            <a:ext cx="8229600" cy="421159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1800" b="1">
                <a:solidFill>
                  <a:srgbClr val="F36A1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rot="2700000">
            <a:off x="253695" y="278036"/>
            <a:ext cx="290832" cy="290832"/>
          </a:xfrm>
          <a:prstGeom prst="rect">
            <a:avLst/>
          </a:prstGeom>
          <a:noFill/>
          <a:ln w="38100">
            <a:solidFill>
              <a:srgbClr val="F36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1" name="矩形 25"/>
          <p:cNvSpPr/>
          <p:nvPr/>
        </p:nvSpPr>
        <p:spPr>
          <a:xfrm rot="2700000">
            <a:off x="295273" y="-62026"/>
            <a:ext cx="28800" cy="354021"/>
          </a:xfrm>
          <a:custGeom>
            <a:avLst/>
            <a:gdLst/>
            <a:ahLst/>
            <a:cxnLst/>
            <a:rect l="l" t="t" r="r" b="b"/>
            <a:pathLst>
              <a:path w="28800" h="354021">
                <a:moveTo>
                  <a:pt x="0" y="28800"/>
                </a:moveTo>
                <a:lnTo>
                  <a:pt x="28800" y="0"/>
                </a:lnTo>
                <a:lnTo>
                  <a:pt x="28800" y="354021"/>
                </a:lnTo>
                <a:lnTo>
                  <a:pt x="0" y="354021"/>
                </a:lnTo>
                <a:close/>
              </a:path>
            </a:pathLst>
          </a:cu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矩形 25"/>
          <p:cNvSpPr/>
          <p:nvPr/>
        </p:nvSpPr>
        <p:spPr>
          <a:xfrm rot="2700000">
            <a:off x="329174" y="-83115"/>
            <a:ext cx="28800" cy="498018"/>
          </a:xfrm>
          <a:custGeom>
            <a:avLst/>
            <a:gdLst/>
            <a:ahLst/>
            <a:cxnLst/>
            <a:rect l="l" t="t" r="r" b="b"/>
            <a:pathLst>
              <a:path w="28800" h="498018">
                <a:moveTo>
                  <a:pt x="0" y="28800"/>
                </a:moveTo>
                <a:lnTo>
                  <a:pt x="28800" y="0"/>
                </a:lnTo>
                <a:lnTo>
                  <a:pt x="28800" y="498018"/>
                </a:lnTo>
                <a:lnTo>
                  <a:pt x="0" y="49801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310788" y="275717"/>
            <a:ext cx="200401" cy="263889"/>
          </a:xfrm>
          <a:custGeom>
            <a:avLst/>
            <a:gdLst>
              <a:gd name="T0" fmla="*/ 20 w 100"/>
              <a:gd name="T1" fmla="*/ 0 h 131"/>
              <a:gd name="T2" fmla="*/ 7 w 100"/>
              <a:gd name="T3" fmla="*/ 12 h 131"/>
              <a:gd name="T4" fmla="*/ 13 w 100"/>
              <a:gd name="T5" fmla="*/ 18 h 131"/>
              <a:gd name="T6" fmla="*/ 15 w 100"/>
              <a:gd name="T7" fmla="*/ 17 h 131"/>
              <a:gd name="T8" fmla="*/ 22 w 100"/>
              <a:gd name="T9" fmla="*/ 24 h 131"/>
              <a:gd name="T10" fmla="*/ 20 w 100"/>
              <a:gd name="T11" fmla="*/ 26 h 131"/>
              <a:gd name="T12" fmla="*/ 21 w 100"/>
              <a:gd name="T13" fmla="*/ 27 h 131"/>
              <a:gd name="T14" fmla="*/ 0 w 100"/>
              <a:gd name="T15" fmla="*/ 63 h 131"/>
              <a:gd name="T16" fmla="*/ 35 w 100"/>
              <a:gd name="T17" fmla="*/ 104 h 131"/>
              <a:gd name="T18" fmla="*/ 35 w 100"/>
              <a:gd name="T19" fmla="*/ 114 h 131"/>
              <a:gd name="T20" fmla="*/ 22 w 100"/>
              <a:gd name="T21" fmla="*/ 114 h 131"/>
              <a:gd name="T22" fmla="*/ 22 w 100"/>
              <a:gd name="T23" fmla="*/ 131 h 131"/>
              <a:gd name="T24" fmla="*/ 65 w 100"/>
              <a:gd name="T25" fmla="*/ 131 h 131"/>
              <a:gd name="T26" fmla="*/ 65 w 100"/>
              <a:gd name="T27" fmla="*/ 114 h 131"/>
              <a:gd name="T28" fmla="*/ 53 w 100"/>
              <a:gd name="T29" fmla="*/ 114 h 131"/>
              <a:gd name="T30" fmla="*/ 53 w 100"/>
              <a:gd name="T31" fmla="*/ 104 h 131"/>
              <a:gd name="T32" fmla="*/ 81 w 100"/>
              <a:gd name="T33" fmla="*/ 85 h 131"/>
              <a:gd name="T34" fmla="*/ 95 w 100"/>
              <a:gd name="T35" fmla="*/ 85 h 131"/>
              <a:gd name="T36" fmla="*/ 100 w 100"/>
              <a:gd name="T37" fmla="*/ 78 h 131"/>
              <a:gd name="T38" fmla="*/ 100 w 100"/>
              <a:gd name="T39" fmla="*/ 69 h 131"/>
              <a:gd name="T40" fmla="*/ 87 w 100"/>
              <a:gd name="T41" fmla="*/ 69 h 131"/>
              <a:gd name="T42" fmla="*/ 87 w 100"/>
              <a:gd name="T43" fmla="*/ 69 h 131"/>
              <a:gd name="T44" fmla="*/ 77 w 100"/>
              <a:gd name="T45" fmla="*/ 69 h 131"/>
              <a:gd name="T46" fmla="*/ 77 w 100"/>
              <a:gd name="T47" fmla="*/ 69 h 131"/>
              <a:gd name="T48" fmla="*/ 48 w 100"/>
              <a:gd name="T49" fmla="*/ 69 h 131"/>
              <a:gd name="T50" fmla="*/ 48 w 100"/>
              <a:gd name="T51" fmla="*/ 78 h 131"/>
              <a:gd name="T52" fmla="*/ 53 w 100"/>
              <a:gd name="T53" fmla="*/ 85 h 131"/>
              <a:gd name="T54" fmla="*/ 69 w 100"/>
              <a:gd name="T55" fmla="*/ 85 h 131"/>
              <a:gd name="T56" fmla="*/ 44 w 100"/>
              <a:gd name="T57" fmla="*/ 96 h 131"/>
              <a:gd name="T58" fmla="*/ 9 w 100"/>
              <a:gd name="T59" fmla="*/ 63 h 131"/>
              <a:gd name="T60" fmla="*/ 29 w 100"/>
              <a:gd name="T61" fmla="*/ 34 h 131"/>
              <a:gd name="T62" fmla="*/ 35 w 100"/>
              <a:gd name="T63" fmla="*/ 40 h 131"/>
              <a:gd name="T64" fmla="*/ 37 w 100"/>
              <a:gd name="T65" fmla="*/ 38 h 131"/>
              <a:gd name="T66" fmla="*/ 52 w 100"/>
              <a:gd name="T67" fmla="*/ 53 h 131"/>
              <a:gd name="T68" fmla="*/ 51 w 100"/>
              <a:gd name="T69" fmla="*/ 54 h 131"/>
              <a:gd name="T70" fmla="*/ 60 w 100"/>
              <a:gd name="T71" fmla="*/ 63 h 131"/>
              <a:gd name="T72" fmla="*/ 73 w 100"/>
              <a:gd name="T73" fmla="*/ 51 h 131"/>
              <a:gd name="T74" fmla="*/ 64 w 100"/>
              <a:gd name="T75" fmla="*/ 42 h 131"/>
              <a:gd name="T76" fmla="*/ 62 w 100"/>
              <a:gd name="T77" fmla="*/ 44 h 131"/>
              <a:gd name="T78" fmla="*/ 46 w 100"/>
              <a:gd name="T79" fmla="*/ 29 h 131"/>
              <a:gd name="T80" fmla="*/ 49 w 100"/>
              <a:gd name="T81" fmla="*/ 27 h 131"/>
              <a:gd name="T82" fmla="*/ 34 w 100"/>
              <a:gd name="T83" fmla="*/ 13 h 131"/>
              <a:gd name="T84" fmla="*/ 32 w 100"/>
              <a:gd name="T85" fmla="*/ 15 h 131"/>
              <a:gd name="T86" fmla="*/ 24 w 100"/>
              <a:gd name="T87" fmla="*/ 8 h 131"/>
              <a:gd name="T88" fmla="*/ 26 w 100"/>
              <a:gd name="T89" fmla="*/ 6 h 131"/>
              <a:gd name="T90" fmla="*/ 20 w 100"/>
              <a:gd name="T91" fmla="*/ 0 h 131"/>
              <a:gd name="T92" fmla="*/ 20 w 100"/>
              <a:gd name="T9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" h="131">
                <a:moveTo>
                  <a:pt x="20" y="0"/>
                </a:moveTo>
                <a:cubicBezTo>
                  <a:pt x="7" y="12"/>
                  <a:pt x="7" y="12"/>
                  <a:pt x="7" y="12"/>
                </a:cubicBezTo>
                <a:cubicBezTo>
                  <a:pt x="13" y="18"/>
                  <a:pt x="13" y="18"/>
                  <a:pt x="13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1" y="27"/>
                  <a:pt x="21" y="27"/>
                  <a:pt x="21" y="27"/>
                </a:cubicBezTo>
                <a:cubicBezTo>
                  <a:pt x="8" y="34"/>
                  <a:pt x="0" y="48"/>
                  <a:pt x="0" y="63"/>
                </a:cubicBezTo>
                <a:cubicBezTo>
                  <a:pt x="0" y="84"/>
                  <a:pt x="15" y="100"/>
                  <a:pt x="35" y="104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53" y="114"/>
                  <a:pt x="53" y="114"/>
                  <a:pt x="53" y="11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64" y="102"/>
                  <a:pt x="75" y="95"/>
                  <a:pt x="81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78"/>
                  <a:pt x="48" y="78"/>
                  <a:pt x="48" y="78"/>
                </a:cubicBezTo>
                <a:cubicBezTo>
                  <a:pt x="53" y="85"/>
                  <a:pt x="53" y="85"/>
                  <a:pt x="53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3" y="92"/>
                  <a:pt x="54" y="96"/>
                  <a:pt x="44" y="96"/>
                </a:cubicBezTo>
                <a:cubicBezTo>
                  <a:pt x="24" y="96"/>
                  <a:pt x="9" y="81"/>
                  <a:pt x="9" y="63"/>
                </a:cubicBezTo>
                <a:cubicBezTo>
                  <a:pt x="9" y="50"/>
                  <a:pt x="17" y="39"/>
                  <a:pt x="29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7" y="38"/>
                  <a:pt x="37" y="38"/>
                  <a:pt x="37" y="38"/>
                </a:cubicBezTo>
                <a:cubicBezTo>
                  <a:pt x="52" y="53"/>
                  <a:pt x="52" y="53"/>
                  <a:pt x="52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60" y="63"/>
                  <a:pt x="60" y="63"/>
                  <a:pt x="60" y="63"/>
                </a:cubicBezTo>
                <a:cubicBezTo>
                  <a:pt x="73" y="51"/>
                  <a:pt x="73" y="51"/>
                  <a:pt x="73" y="51"/>
                </a:cubicBezTo>
                <a:cubicBezTo>
                  <a:pt x="64" y="42"/>
                  <a:pt x="64" y="42"/>
                  <a:pt x="64" y="42"/>
                </a:cubicBezTo>
                <a:cubicBezTo>
                  <a:pt x="62" y="44"/>
                  <a:pt x="62" y="44"/>
                  <a:pt x="62" y="4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27"/>
                  <a:pt x="49" y="27"/>
                  <a:pt x="49" y="27"/>
                </a:cubicBezTo>
                <a:cubicBezTo>
                  <a:pt x="34" y="13"/>
                  <a:pt x="34" y="13"/>
                  <a:pt x="34" y="13"/>
                </a:cubicBezTo>
                <a:cubicBezTo>
                  <a:pt x="32" y="15"/>
                  <a:pt x="32" y="15"/>
                  <a:pt x="32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26" y="6"/>
                  <a:pt x="26" y="6"/>
                  <a:pt x="26" y="6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rgbClr val="F36A15"/>
          </a:solidFill>
          <a:ln>
            <a:noFill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68564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020023"/>
            <a:ext cx="9144000" cy="123478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308304" y="5020023"/>
            <a:ext cx="0" cy="12347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80312" y="4974039"/>
            <a:ext cx="1656184" cy="21928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 defTabSz="685647"/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</a:rPr>
              <a:t>平安医疗健康管理股份有限公司</a:t>
            </a:r>
          </a:p>
        </p:txBody>
      </p:sp>
      <p:grpSp>
        <p:nvGrpSpPr>
          <p:cNvPr id="17" name="组合 2"/>
          <p:cNvGrpSpPr/>
          <p:nvPr userDrawn="1"/>
        </p:nvGrpSpPr>
        <p:grpSpPr>
          <a:xfrm>
            <a:off x="5796137" y="0"/>
            <a:ext cx="3347865" cy="5092030"/>
            <a:chOff x="5796136" y="0"/>
            <a:chExt cx="3347865" cy="5092030"/>
          </a:xfrm>
        </p:grpSpPr>
        <p:sp>
          <p:nvSpPr>
            <p:cNvPr id="18" name="矩形 4"/>
            <p:cNvSpPr/>
            <p:nvPr/>
          </p:nvSpPr>
          <p:spPr>
            <a:xfrm>
              <a:off x="5814996" y="0"/>
              <a:ext cx="3329005" cy="5020022"/>
            </a:xfrm>
            <a:custGeom>
              <a:avLst/>
              <a:gdLst/>
              <a:ahLst/>
              <a:cxnLst/>
              <a:rect l="l" t="t" r="r" b="b"/>
              <a:pathLst>
                <a:path w="3329005" h="5020022">
                  <a:moveTo>
                    <a:pt x="1957805" y="0"/>
                  </a:moveTo>
                  <a:lnTo>
                    <a:pt x="3329005" y="0"/>
                  </a:lnTo>
                  <a:lnTo>
                    <a:pt x="3329005" y="5020022"/>
                  </a:lnTo>
                  <a:lnTo>
                    <a:pt x="0" y="5020022"/>
                  </a:lnTo>
                  <a:lnTo>
                    <a:pt x="2015523" y="23282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zh-CN" altLang="en-US" sz="1400">
                <a:solidFill>
                  <a:srgbClr val="FFFFFF"/>
                </a:solidFill>
              </a:endParaRPr>
            </a:p>
          </p:txBody>
        </p:sp>
        <p:cxnSp>
          <p:nvCxnSpPr>
            <p:cNvPr id="19" name="直接连接符 4"/>
            <p:cNvCxnSpPr/>
            <p:nvPr/>
          </p:nvCxnSpPr>
          <p:spPr>
            <a:xfrm flipH="1">
              <a:off x="5796136" y="987574"/>
              <a:ext cx="1656184" cy="4104456"/>
            </a:xfrm>
            <a:prstGeom prst="line">
              <a:avLst/>
            </a:prstGeom>
            <a:ln w="28575">
              <a:solidFill>
                <a:srgbClr val="F36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5"/>
          <p:cNvCxnSpPr/>
          <p:nvPr userDrawn="1"/>
        </p:nvCxnSpPr>
        <p:spPr>
          <a:xfrm>
            <a:off x="5940167" y="1"/>
            <a:ext cx="1194935" cy="9155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6"/>
          <p:cNvCxnSpPr/>
          <p:nvPr userDrawn="1"/>
        </p:nvCxnSpPr>
        <p:spPr>
          <a:xfrm>
            <a:off x="5796138" y="0"/>
            <a:ext cx="792088" cy="627534"/>
          </a:xfrm>
          <a:prstGeom prst="line">
            <a:avLst/>
          </a:prstGeom>
          <a:ln w="28575">
            <a:solidFill>
              <a:srgbClr val="F36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"/>
          <p:cNvSpPr/>
          <p:nvPr userDrawn="1"/>
        </p:nvSpPr>
        <p:spPr>
          <a:xfrm>
            <a:off x="6084183" y="1"/>
            <a:ext cx="3059833" cy="2328938"/>
          </a:xfrm>
          <a:custGeom>
            <a:avLst/>
            <a:gdLst/>
            <a:ahLst/>
            <a:cxnLst/>
            <a:rect l="l" t="t" r="r" b="b"/>
            <a:pathLst>
              <a:path w="2377515" h="2328938">
                <a:moveTo>
                  <a:pt x="0" y="0"/>
                </a:moveTo>
                <a:lnTo>
                  <a:pt x="2377515" y="0"/>
                </a:lnTo>
                <a:lnTo>
                  <a:pt x="2377515" y="2328938"/>
                </a:lnTo>
                <a:close/>
              </a:path>
            </a:pathLst>
          </a:cu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3" name="矩形 9"/>
          <p:cNvSpPr/>
          <p:nvPr userDrawn="1"/>
        </p:nvSpPr>
        <p:spPr>
          <a:xfrm rot="2700000">
            <a:off x="253695" y="278036"/>
            <a:ext cx="290832" cy="290832"/>
          </a:xfrm>
          <a:prstGeom prst="rect">
            <a:avLst/>
          </a:prstGeom>
          <a:noFill/>
          <a:ln w="38100">
            <a:solidFill>
              <a:srgbClr val="F36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4" name="矩形 25"/>
          <p:cNvSpPr/>
          <p:nvPr userDrawn="1"/>
        </p:nvSpPr>
        <p:spPr>
          <a:xfrm rot="2700000">
            <a:off x="295273" y="-62026"/>
            <a:ext cx="28800" cy="354021"/>
          </a:xfrm>
          <a:custGeom>
            <a:avLst/>
            <a:gdLst/>
            <a:ahLst/>
            <a:cxnLst/>
            <a:rect l="l" t="t" r="r" b="b"/>
            <a:pathLst>
              <a:path w="28800" h="354021">
                <a:moveTo>
                  <a:pt x="0" y="28800"/>
                </a:moveTo>
                <a:lnTo>
                  <a:pt x="28800" y="0"/>
                </a:lnTo>
                <a:lnTo>
                  <a:pt x="28800" y="354021"/>
                </a:lnTo>
                <a:lnTo>
                  <a:pt x="0" y="354021"/>
                </a:lnTo>
                <a:close/>
              </a:path>
            </a:pathLst>
          </a:cu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5" name="矩形 25"/>
          <p:cNvSpPr/>
          <p:nvPr userDrawn="1"/>
        </p:nvSpPr>
        <p:spPr>
          <a:xfrm rot="2700000">
            <a:off x="329174" y="-83115"/>
            <a:ext cx="28800" cy="498018"/>
          </a:xfrm>
          <a:custGeom>
            <a:avLst/>
            <a:gdLst/>
            <a:ahLst/>
            <a:cxnLst/>
            <a:rect l="l" t="t" r="r" b="b"/>
            <a:pathLst>
              <a:path w="28800" h="498018">
                <a:moveTo>
                  <a:pt x="0" y="28800"/>
                </a:moveTo>
                <a:lnTo>
                  <a:pt x="28800" y="0"/>
                </a:lnTo>
                <a:lnTo>
                  <a:pt x="28800" y="498018"/>
                </a:lnTo>
                <a:lnTo>
                  <a:pt x="0" y="49801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6" name="Freeform 7"/>
          <p:cNvSpPr>
            <a:spLocks/>
          </p:cNvSpPr>
          <p:nvPr userDrawn="1"/>
        </p:nvSpPr>
        <p:spPr bwMode="auto">
          <a:xfrm>
            <a:off x="310792" y="275717"/>
            <a:ext cx="200401" cy="263889"/>
          </a:xfrm>
          <a:custGeom>
            <a:avLst/>
            <a:gdLst>
              <a:gd name="T0" fmla="*/ 20 w 100"/>
              <a:gd name="T1" fmla="*/ 0 h 131"/>
              <a:gd name="T2" fmla="*/ 7 w 100"/>
              <a:gd name="T3" fmla="*/ 12 h 131"/>
              <a:gd name="T4" fmla="*/ 13 w 100"/>
              <a:gd name="T5" fmla="*/ 18 h 131"/>
              <a:gd name="T6" fmla="*/ 15 w 100"/>
              <a:gd name="T7" fmla="*/ 17 h 131"/>
              <a:gd name="T8" fmla="*/ 22 w 100"/>
              <a:gd name="T9" fmla="*/ 24 h 131"/>
              <a:gd name="T10" fmla="*/ 20 w 100"/>
              <a:gd name="T11" fmla="*/ 26 h 131"/>
              <a:gd name="T12" fmla="*/ 21 w 100"/>
              <a:gd name="T13" fmla="*/ 27 h 131"/>
              <a:gd name="T14" fmla="*/ 0 w 100"/>
              <a:gd name="T15" fmla="*/ 63 h 131"/>
              <a:gd name="T16" fmla="*/ 35 w 100"/>
              <a:gd name="T17" fmla="*/ 104 h 131"/>
              <a:gd name="T18" fmla="*/ 35 w 100"/>
              <a:gd name="T19" fmla="*/ 114 h 131"/>
              <a:gd name="T20" fmla="*/ 22 w 100"/>
              <a:gd name="T21" fmla="*/ 114 h 131"/>
              <a:gd name="T22" fmla="*/ 22 w 100"/>
              <a:gd name="T23" fmla="*/ 131 h 131"/>
              <a:gd name="T24" fmla="*/ 65 w 100"/>
              <a:gd name="T25" fmla="*/ 131 h 131"/>
              <a:gd name="T26" fmla="*/ 65 w 100"/>
              <a:gd name="T27" fmla="*/ 114 h 131"/>
              <a:gd name="T28" fmla="*/ 53 w 100"/>
              <a:gd name="T29" fmla="*/ 114 h 131"/>
              <a:gd name="T30" fmla="*/ 53 w 100"/>
              <a:gd name="T31" fmla="*/ 104 h 131"/>
              <a:gd name="T32" fmla="*/ 81 w 100"/>
              <a:gd name="T33" fmla="*/ 85 h 131"/>
              <a:gd name="T34" fmla="*/ 95 w 100"/>
              <a:gd name="T35" fmla="*/ 85 h 131"/>
              <a:gd name="T36" fmla="*/ 100 w 100"/>
              <a:gd name="T37" fmla="*/ 78 h 131"/>
              <a:gd name="T38" fmla="*/ 100 w 100"/>
              <a:gd name="T39" fmla="*/ 69 h 131"/>
              <a:gd name="T40" fmla="*/ 87 w 100"/>
              <a:gd name="T41" fmla="*/ 69 h 131"/>
              <a:gd name="T42" fmla="*/ 87 w 100"/>
              <a:gd name="T43" fmla="*/ 69 h 131"/>
              <a:gd name="T44" fmla="*/ 77 w 100"/>
              <a:gd name="T45" fmla="*/ 69 h 131"/>
              <a:gd name="T46" fmla="*/ 77 w 100"/>
              <a:gd name="T47" fmla="*/ 69 h 131"/>
              <a:gd name="T48" fmla="*/ 48 w 100"/>
              <a:gd name="T49" fmla="*/ 69 h 131"/>
              <a:gd name="T50" fmla="*/ 48 w 100"/>
              <a:gd name="T51" fmla="*/ 78 h 131"/>
              <a:gd name="T52" fmla="*/ 53 w 100"/>
              <a:gd name="T53" fmla="*/ 85 h 131"/>
              <a:gd name="T54" fmla="*/ 69 w 100"/>
              <a:gd name="T55" fmla="*/ 85 h 131"/>
              <a:gd name="T56" fmla="*/ 44 w 100"/>
              <a:gd name="T57" fmla="*/ 96 h 131"/>
              <a:gd name="T58" fmla="*/ 9 w 100"/>
              <a:gd name="T59" fmla="*/ 63 h 131"/>
              <a:gd name="T60" fmla="*/ 29 w 100"/>
              <a:gd name="T61" fmla="*/ 34 h 131"/>
              <a:gd name="T62" fmla="*/ 35 w 100"/>
              <a:gd name="T63" fmla="*/ 40 h 131"/>
              <a:gd name="T64" fmla="*/ 37 w 100"/>
              <a:gd name="T65" fmla="*/ 38 h 131"/>
              <a:gd name="T66" fmla="*/ 52 w 100"/>
              <a:gd name="T67" fmla="*/ 53 h 131"/>
              <a:gd name="T68" fmla="*/ 51 w 100"/>
              <a:gd name="T69" fmla="*/ 54 h 131"/>
              <a:gd name="T70" fmla="*/ 60 w 100"/>
              <a:gd name="T71" fmla="*/ 63 h 131"/>
              <a:gd name="T72" fmla="*/ 73 w 100"/>
              <a:gd name="T73" fmla="*/ 51 h 131"/>
              <a:gd name="T74" fmla="*/ 64 w 100"/>
              <a:gd name="T75" fmla="*/ 42 h 131"/>
              <a:gd name="T76" fmla="*/ 62 w 100"/>
              <a:gd name="T77" fmla="*/ 44 h 131"/>
              <a:gd name="T78" fmla="*/ 46 w 100"/>
              <a:gd name="T79" fmla="*/ 29 h 131"/>
              <a:gd name="T80" fmla="*/ 49 w 100"/>
              <a:gd name="T81" fmla="*/ 27 h 131"/>
              <a:gd name="T82" fmla="*/ 34 w 100"/>
              <a:gd name="T83" fmla="*/ 13 h 131"/>
              <a:gd name="T84" fmla="*/ 32 w 100"/>
              <a:gd name="T85" fmla="*/ 15 h 131"/>
              <a:gd name="T86" fmla="*/ 24 w 100"/>
              <a:gd name="T87" fmla="*/ 8 h 131"/>
              <a:gd name="T88" fmla="*/ 26 w 100"/>
              <a:gd name="T89" fmla="*/ 6 h 131"/>
              <a:gd name="T90" fmla="*/ 20 w 100"/>
              <a:gd name="T91" fmla="*/ 0 h 131"/>
              <a:gd name="T92" fmla="*/ 20 w 100"/>
              <a:gd name="T9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" h="131">
                <a:moveTo>
                  <a:pt x="20" y="0"/>
                </a:moveTo>
                <a:cubicBezTo>
                  <a:pt x="7" y="12"/>
                  <a:pt x="7" y="12"/>
                  <a:pt x="7" y="12"/>
                </a:cubicBezTo>
                <a:cubicBezTo>
                  <a:pt x="13" y="18"/>
                  <a:pt x="13" y="18"/>
                  <a:pt x="13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1" y="27"/>
                  <a:pt x="21" y="27"/>
                  <a:pt x="21" y="27"/>
                </a:cubicBezTo>
                <a:cubicBezTo>
                  <a:pt x="8" y="34"/>
                  <a:pt x="0" y="48"/>
                  <a:pt x="0" y="63"/>
                </a:cubicBezTo>
                <a:cubicBezTo>
                  <a:pt x="0" y="84"/>
                  <a:pt x="15" y="100"/>
                  <a:pt x="35" y="104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53" y="114"/>
                  <a:pt x="53" y="114"/>
                  <a:pt x="53" y="11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64" y="102"/>
                  <a:pt x="75" y="95"/>
                  <a:pt x="81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78"/>
                  <a:pt x="48" y="78"/>
                  <a:pt x="48" y="78"/>
                </a:cubicBezTo>
                <a:cubicBezTo>
                  <a:pt x="53" y="85"/>
                  <a:pt x="53" y="85"/>
                  <a:pt x="53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3" y="92"/>
                  <a:pt x="54" y="96"/>
                  <a:pt x="44" y="96"/>
                </a:cubicBezTo>
                <a:cubicBezTo>
                  <a:pt x="24" y="96"/>
                  <a:pt x="9" y="81"/>
                  <a:pt x="9" y="63"/>
                </a:cubicBezTo>
                <a:cubicBezTo>
                  <a:pt x="9" y="50"/>
                  <a:pt x="17" y="39"/>
                  <a:pt x="29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7" y="38"/>
                  <a:pt x="37" y="38"/>
                  <a:pt x="37" y="38"/>
                </a:cubicBezTo>
                <a:cubicBezTo>
                  <a:pt x="52" y="53"/>
                  <a:pt x="52" y="53"/>
                  <a:pt x="52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60" y="63"/>
                  <a:pt x="60" y="63"/>
                  <a:pt x="60" y="63"/>
                </a:cubicBezTo>
                <a:cubicBezTo>
                  <a:pt x="73" y="51"/>
                  <a:pt x="73" y="51"/>
                  <a:pt x="73" y="51"/>
                </a:cubicBezTo>
                <a:cubicBezTo>
                  <a:pt x="64" y="42"/>
                  <a:pt x="64" y="42"/>
                  <a:pt x="64" y="42"/>
                </a:cubicBezTo>
                <a:cubicBezTo>
                  <a:pt x="62" y="44"/>
                  <a:pt x="62" y="44"/>
                  <a:pt x="62" y="4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27"/>
                  <a:pt x="49" y="27"/>
                  <a:pt x="49" y="27"/>
                </a:cubicBezTo>
                <a:cubicBezTo>
                  <a:pt x="34" y="13"/>
                  <a:pt x="34" y="13"/>
                  <a:pt x="34" y="13"/>
                </a:cubicBezTo>
                <a:cubicBezTo>
                  <a:pt x="32" y="15"/>
                  <a:pt x="32" y="15"/>
                  <a:pt x="32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26" y="6"/>
                  <a:pt x="26" y="6"/>
                  <a:pt x="26" y="6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rgbClr val="F36A15"/>
          </a:soli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68564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27" name="矩形 13"/>
          <p:cNvSpPr/>
          <p:nvPr userDrawn="1"/>
        </p:nvSpPr>
        <p:spPr>
          <a:xfrm>
            <a:off x="0" y="5020023"/>
            <a:ext cx="9144000" cy="123478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cxnSp>
        <p:nvCxnSpPr>
          <p:cNvPr id="28" name="直接连接符 14"/>
          <p:cNvCxnSpPr/>
          <p:nvPr userDrawn="1"/>
        </p:nvCxnSpPr>
        <p:spPr>
          <a:xfrm>
            <a:off x="7308304" y="5020023"/>
            <a:ext cx="0" cy="12347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7380312" y="4974039"/>
            <a:ext cx="1656184" cy="219288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 defTabSz="685647"/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</a:rPr>
              <a:t>平安医疗健康管理股份有限公司</a:t>
            </a:r>
          </a:p>
        </p:txBody>
      </p:sp>
    </p:spTree>
    <p:extLst>
      <p:ext uri="{BB962C8B-B14F-4D97-AF65-F5344CB8AC3E}">
        <p14:creationId xmlns:p14="http://schemas.microsoft.com/office/powerpoint/2010/main" val="1294706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71807" y="4840005"/>
            <a:ext cx="567222" cy="273844"/>
          </a:xfrm>
          <a:prstGeom prst="rect">
            <a:avLst/>
          </a:prstGeom>
        </p:spPr>
        <p:txBody>
          <a:bodyPr lIns="87899" tIns="43950" rIns="87899" bIns="43950"/>
          <a:lstStyle>
            <a:lvl1pPr algn="ctr">
              <a:defRPr sz="1000"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4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3" y="0"/>
            <a:ext cx="8229600" cy="857250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200154"/>
            <a:ext cx="8229600" cy="3394472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0111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5" y="205978"/>
            <a:ext cx="8229481" cy="857250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灯片编号占位符 1"/>
          <p:cNvSpPr txBox="1">
            <a:spLocks/>
          </p:cNvSpPr>
          <p:nvPr userDrawn="1"/>
        </p:nvSpPr>
        <p:spPr>
          <a:xfrm>
            <a:off x="8577191" y="4839894"/>
            <a:ext cx="566811" cy="273844"/>
          </a:xfrm>
          <a:prstGeom prst="rect">
            <a:avLst/>
          </a:prstGeom>
        </p:spPr>
        <p:txBody>
          <a:bodyPr lIns="87899" tIns="43950" rIns="87899" bIns="43950"/>
          <a:lstStyle>
            <a:defPPr>
              <a:defRPr lang="zh-CN"/>
            </a:defPPr>
            <a:lvl1pPr marL="0" algn="ctr" defTabSz="879147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9573" algn="l" defTabSz="87914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9147" algn="l" defTabSz="87914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8720" algn="l" defTabSz="87914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8293" algn="l" defTabSz="87914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7866" algn="l" defTabSz="87914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7440" algn="l" defTabSz="87914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013" algn="l" defTabSz="87914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6586" algn="l" defTabSz="87914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pPr/>
              <a:t>‹#›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44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093"/>
            <a:ext cx="9144000" cy="404906"/>
          </a:xfrm>
          <a:prstGeom prst="rect">
            <a:avLst/>
          </a:prstGeom>
        </p:spPr>
        <p:txBody>
          <a:bodyPr lIns="91424" tIns="45712" rIns="91424" bIns="45712" anchor="ctr">
            <a:normAutofit/>
          </a:bodyPr>
          <a:lstStyle>
            <a:lvl1pPr algn="l"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577191" y="4839894"/>
            <a:ext cx="566811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pPr/>
              <a:t>‹#›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51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18" y="115093"/>
            <a:ext cx="9055082" cy="404906"/>
          </a:xfrm>
          <a:prstGeom prst="rect">
            <a:avLst/>
          </a:prstGeom>
        </p:spPr>
        <p:txBody>
          <a:bodyPr lIns="91424" tIns="45712" rIns="91424" bIns="45712" anchor="ctr">
            <a:normAutofit/>
          </a:bodyPr>
          <a:lstStyle>
            <a:lvl1pPr algn="l"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577191" y="4839894"/>
            <a:ext cx="566811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pPr/>
              <a:t>‹#›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09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282" y="115093"/>
            <a:ext cx="9072721" cy="404906"/>
          </a:xfrm>
          <a:prstGeom prst="rect">
            <a:avLst/>
          </a:prstGeom>
        </p:spPr>
        <p:txBody>
          <a:bodyPr lIns="91424" tIns="45712" rIns="91424" bIns="45712" anchor="ctr">
            <a:noAutofit/>
          </a:bodyPr>
          <a:lstStyle>
            <a:lvl1pPr algn="l"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577191" y="4839894"/>
            <a:ext cx="566811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pPr/>
              <a:t>‹#›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61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577191" y="4839894"/>
            <a:ext cx="566811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pPr/>
              <a:t>‹#›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67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" y="811158"/>
            <a:ext cx="9150617" cy="32400"/>
          </a:xfrm>
          <a:prstGeom prst="rect">
            <a:avLst/>
          </a:prstGeom>
          <a:gradFill flip="none" rotWithShape="1">
            <a:gsLst>
              <a:gs pos="76000">
                <a:srgbClr val="FF6600"/>
              </a:gs>
              <a:gs pos="0">
                <a:srgbClr val="FF6600"/>
              </a:gs>
              <a:gs pos="100000">
                <a:srgbClr val="FF66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878971"/>
            <a:endParaRPr lang="zh-CN" altLang="en-US" sz="1700" dirty="0">
              <a:solidFill>
                <a:prstClr val="white"/>
              </a:solidFill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3" y="788803"/>
            <a:ext cx="9150617" cy="0"/>
          </a:xfrm>
          <a:prstGeom prst="line">
            <a:avLst/>
          </a:prstGeom>
          <a:ln w="6350">
            <a:gradFill flip="none" rotWithShape="1">
              <a:gsLst>
                <a:gs pos="0">
                  <a:srgbClr val="FF6600"/>
                </a:gs>
                <a:gs pos="76000">
                  <a:srgbClr val="FF6600"/>
                </a:gs>
                <a:gs pos="100000">
                  <a:srgbClr val="FF66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7001640" y="4766036"/>
            <a:ext cx="2139982" cy="378001"/>
          </a:xfrm>
          <a:prstGeom prst="rect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74">
              <a:defRPr/>
            </a:pPr>
            <a:endParaRPr lang="zh-CN" altLang="en-US" sz="2600" kern="0" dirty="0">
              <a:solidFill>
                <a:prstClr val="white"/>
              </a:solidFill>
              <a:ea typeface="微软雅黑" pitchFamily="34" charset="-122"/>
            </a:endParaRPr>
          </a:p>
        </p:txBody>
      </p:sp>
      <p:pic>
        <p:nvPicPr>
          <p:cNvPr id="6" name="Picture 2" descr="C:\Users\Administrator\Desktop\图片1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38" y="4838936"/>
            <a:ext cx="1700557" cy="2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-445" y="4765500"/>
            <a:ext cx="9142069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144661" y="141481"/>
            <a:ext cx="8908875" cy="539558"/>
          </a:xfrm>
          <a:prstGeom prst="rect">
            <a:avLst/>
          </a:prstGeom>
        </p:spPr>
        <p:txBody>
          <a:bodyPr lIns="91424" tIns="45712" rIns="91424" bIns="45712" anchor="ctr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8835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191" y="2215674"/>
            <a:ext cx="9149428" cy="292783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6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878971"/>
            <a:endParaRPr lang="zh-CN" altLang="en-US" sz="170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2"/>
          <a:stretch/>
        </p:blipFill>
        <p:spPr>
          <a:xfrm>
            <a:off x="-2939" y="2352827"/>
            <a:ext cx="9149878" cy="2790679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971" y="6"/>
            <a:ext cx="9149653" cy="398206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rgbClr val="00B0F0"/>
              </a:gs>
              <a:gs pos="100000">
                <a:srgbClr val="00B0F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878971"/>
            <a:endParaRPr lang="zh-CN" altLang="en-US" sz="17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0" y="-1"/>
            <a:ext cx="9150618" cy="7560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algn="ctr" defTabSz="878971"/>
            <a:endParaRPr lang="zh-CN" altLang="en-US" sz="1700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" y="734805"/>
            <a:ext cx="9150620" cy="54755"/>
            <a:chOff x="-1" y="780202"/>
            <a:chExt cx="12204002" cy="73007"/>
          </a:xfrm>
        </p:grpSpPr>
        <p:sp>
          <p:nvSpPr>
            <p:cNvPr id="8" name="矩形 7"/>
            <p:cNvSpPr/>
            <p:nvPr userDrawn="1"/>
          </p:nvSpPr>
          <p:spPr>
            <a:xfrm>
              <a:off x="1" y="810009"/>
              <a:ext cx="12204000" cy="43200"/>
            </a:xfrm>
            <a:prstGeom prst="rect">
              <a:avLst/>
            </a:prstGeom>
            <a:gradFill flip="none" rotWithShape="1">
              <a:gsLst>
                <a:gs pos="76000">
                  <a:srgbClr val="FF6600"/>
                </a:gs>
                <a:gs pos="0">
                  <a:srgbClr val="FF6600"/>
                </a:gs>
                <a:gs pos="100000">
                  <a:srgbClr val="FF66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8971"/>
              <a:endParaRPr lang="zh-CN" altLang="en-US" sz="1700">
                <a:solidFill>
                  <a:prstClr val="white"/>
                </a:solidFill>
              </a:endParaRPr>
            </a:p>
          </p:txBody>
        </p:sp>
        <p:cxnSp>
          <p:nvCxnSpPr>
            <p:cNvPr id="9" name="直接连接符 8"/>
            <p:cNvCxnSpPr/>
            <p:nvPr userDrawn="1"/>
          </p:nvCxnSpPr>
          <p:spPr>
            <a:xfrm>
              <a:off x="-1" y="780202"/>
              <a:ext cx="122040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rgbClr val="FF6600"/>
                  </a:gs>
                  <a:gs pos="76000">
                    <a:srgbClr val="FF6600"/>
                  </a:gs>
                  <a:gs pos="100000">
                    <a:srgbClr val="FF660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593"/>
          <p:cNvSpPr txBox="1">
            <a:spLocks noChangeArrowheads="1"/>
          </p:cNvSpPr>
          <p:nvPr userDrawn="1"/>
        </p:nvSpPr>
        <p:spPr bwMode="auto">
          <a:xfrm>
            <a:off x="603755" y="4309724"/>
            <a:ext cx="2511967" cy="5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488" tIns="35092" rIns="67488" bIns="35092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defTabSz="878971"/>
            <a:r>
              <a:rPr kumimoji="0" lang="zh-CN" altLang="en-US" sz="1600" b="1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生产、商贸企业</a:t>
            </a:r>
            <a:endParaRPr kumimoji="0" lang="en-US" altLang="zh-CN" sz="1600" b="1" dirty="0">
              <a:solidFill>
                <a:prstClr val="white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 defTabSz="878971"/>
            <a:r>
              <a:rPr kumimoji="0" lang="zh-CN" altLang="en-US" sz="1400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企业生产信息、物流配送信息</a:t>
            </a:r>
            <a:endParaRPr kumimoji="0" lang="en-US" altLang="zh-CN" sz="1400" dirty="0">
              <a:solidFill>
                <a:prstClr val="white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2" name="Text Box 594"/>
          <p:cNvSpPr txBox="1">
            <a:spLocks noChangeArrowheads="1"/>
          </p:cNvSpPr>
          <p:nvPr userDrawn="1"/>
        </p:nvSpPr>
        <p:spPr bwMode="auto">
          <a:xfrm>
            <a:off x="3645955" y="4309724"/>
            <a:ext cx="2041886" cy="5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488" tIns="35092" rIns="67488" bIns="35092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defTabSz="878971"/>
            <a:r>
              <a:rPr kumimoji="0" lang="zh-CN" altLang="en-US" sz="1600" b="1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物流仓储企业</a:t>
            </a:r>
            <a:endParaRPr kumimoji="0" lang="en-US" altLang="zh-CN" sz="1600" b="1" dirty="0">
              <a:solidFill>
                <a:prstClr val="white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 defTabSz="878971"/>
            <a:r>
              <a:rPr kumimoji="0" lang="zh-CN" altLang="en-US" sz="1400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企业信用</a:t>
            </a:r>
            <a:r>
              <a:rPr kumimoji="0" lang="en-US" altLang="zh-CN" sz="1400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/</a:t>
            </a:r>
            <a:r>
              <a:rPr kumimoji="0" lang="zh-CN" altLang="en-US" sz="1400" dirty="0">
                <a:solidFill>
                  <a:prstClr val="white"/>
                </a:solidFill>
                <a:latin typeface="微软雅黑" charset="0"/>
                <a:ea typeface="微软雅黑" charset="0"/>
                <a:cs typeface="微软雅黑" charset="0"/>
              </a:rPr>
              <a:t>经营基本信息</a:t>
            </a:r>
            <a:endParaRPr kumimoji="0" lang="en-US" altLang="zh-CN" sz="1400" dirty="0">
              <a:solidFill>
                <a:prstClr val="white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839" name="组合 838"/>
          <p:cNvGrpSpPr/>
          <p:nvPr userDrawn="1"/>
        </p:nvGrpSpPr>
        <p:grpSpPr>
          <a:xfrm>
            <a:off x="-449" y="4765513"/>
            <a:ext cx="9144450" cy="378527"/>
            <a:chOff x="-600" y="6354000"/>
            <a:chExt cx="12195775" cy="504703"/>
          </a:xfrm>
        </p:grpSpPr>
        <p:sp>
          <p:nvSpPr>
            <p:cNvPr id="840" name="矩形 839"/>
            <p:cNvSpPr/>
            <p:nvPr userDrawn="1"/>
          </p:nvSpPr>
          <p:spPr>
            <a:xfrm>
              <a:off x="0" y="6354000"/>
              <a:ext cx="12192000" cy="50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74">
                <a:defRPr/>
              </a:pPr>
              <a:endParaRPr lang="zh-CN" altLang="en-US" sz="2600" kern="0">
                <a:solidFill>
                  <a:prstClr val="white"/>
                </a:solidFill>
              </a:endParaRPr>
            </a:p>
          </p:txBody>
        </p:sp>
        <p:sp>
          <p:nvSpPr>
            <p:cNvPr id="841" name="矩形 840"/>
            <p:cNvSpPr/>
            <p:nvPr userDrawn="1"/>
          </p:nvSpPr>
          <p:spPr>
            <a:xfrm>
              <a:off x="9625979" y="6412679"/>
              <a:ext cx="2569196" cy="446024"/>
            </a:xfrm>
            <a:prstGeom prst="rect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74">
                <a:defRPr/>
              </a:pPr>
              <a:endParaRPr lang="zh-CN" altLang="en-US" sz="2600" kern="0">
                <a:solidFill>
                  <a:prstClr val="white"/>
                </a:solidFill>
              </a:endParaRPr>
            </a:p>
          </p:txBody>
        </p:sp>
        <p:sp>
          <p:nvSpPr>
            <p:cNvPr id="842" name="Footer Placeholder 6"/>
            <p:cNvSpPr txBox="1">
              <a:spLocks/>
            </p:cNvSpPr>
            <p:nvPr userDrawn="1"/>
          </p:nvSpPr>
          <p:spPr bwMode="auto">
            <a:xfrm>
              <a:off x="101299" y="6497185"/>
              <a:ext cx="3489043" cy="2267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913974">
                <a:lnSpc>
                  <a:spcPct val="85000"/>
                </a:lnSpc>
                <a:spcBef>
                  <a:spcPct val="15000"/>
                </a:spcBef>
                <a:buClr>
                  <a:srgbClr val="747273"/>
                </a:buClr>
                <a:defRPr/>
              </a:pPr>
              <a:r>
                <a:rPr lang="en-US" altLang="zh-CN" sz="1300" kern="0" dirty="0">
                  <a:solidFill>
                    <a:prstClr val="white">
                      <a:lumMod val="50000"/>
                    </a:prstClr>
                  </a:solidFill>
                </a:rPr>
                <a:t>© 2015</a:t>
              </a:r>
              <a:r>
                <a:rPr lang="zh-CN" altLang="en-US" sz="1300" kern="0" dirty="0">
                  <a:solidFill>
                    <a:prstClr val="white">
                      <a:lumMod val="50000"/>
                    </a:prstClr>
                  </a:solidFill>
                </a:rPr>
                <a:t>　</a:t>
              </a:r>
              <a:r>
                <a:rPr lang="en-US" altLang="zh-CN" sz="1300" kern="0" dirty="0">
                  <a:solidFill>
                    <a:prstClr val="white">
                      <a:lumMod val="50000"/>
                    </a:prstClr>
                  </a:solidFill>
                </a:rPr>
                <a:t>PING AN. All rights reserved </a:t>
              </a:r>
            </a:p>
          </p:txBody>
        </p:sp>
        <p:pic>
          <p:nvPicPr>
            <p:cNvPr id="843" name="Picture 2" descr="C:\Users\Administrator\Desktop\图片1 (1)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559" y="6488830"/>
              <a:ext cx="2016000" cy="335804"/>
            </a:xfrm>
            <a:prstGeom prst="rect">
              <a:avLst/>
            </a:prstGeom>
            <a:noFill/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44" name="直接连接符 843"/>
            <p:cNvCxnSpPr/>
            <p:nvPr userDrawn="1"/>
          </p:nvCxnSpPr>
          <p:spPr>
            <a:xfrm>
              <a:off x="-600" y="6412678"/>
              <a:ext cx="1219260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321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84014" y="358017"/>
            <a:ext cx="8759989" cy="431948"/>
          </a:xfrm>
          <a:prstGeom prst="rect">
            <a:avLst/>
          </a:prstGeom>
        </p:spPr>
        <p:txBody>
          <a:bodyPr lIns="80607" tIns="40303" rIns="80607" bIns="40303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74904" y="4767275"/>
            <a:ext cx="2133600" cy="273845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D2193527-4C80-4A4B-83B6-E8C64D34A107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" y="874418"/>
            <a:ext cx="9144000" cy="0"/>
          </a:xfrm>
          <a:prstGeom prst="line">
            <a:avLst/>
          </a:prstGeom>
          <a:ln w="15875">
            <a:solidFill>
              <a:srgbClr val="178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34905" y="408077"/>
            <a:ext cx="270065" cy="269967"/>
          </a:xfrm>
          <a:prstGeom prst="rect">
            <a:avLst/>
          </a:prstGeom>
          <a:noFill/>
          <a:ln w="9525">
            <a:solidFill>
              <a:srgbClr val="1780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878971"/>
            <a:endParaRPr lang="zh-CN" altLang="en-US" sz="17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66287" y="518325"/>
            <a:ext cx="217726" cy="217648"/>
          </a:xfrm>
          <a:prstGeom prst="rect">
            <a:avLst/>
          </a:prstGeom>
          <a:solidFill>
            <a:srgbClr val="1780E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878971"/>
            <a:endParaRPr lang="zh-CN" altLang="en-US" sz="1700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05028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02489" y="358017"/>
            <a:ext cx="8741519" cy="431948"/>
          </a:xfrm>
          <a:prstGeom prst="rect">
            <a:avLst/>
          </a:prstGeom>
        </p:spPr>
        <p:txBody>
          <a:bodyPr lIns="80607" tIns="40303" rIns="80607" bIns="40303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74904" y="4767275"/>
            <a:ext cx="2133600" cy="273845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D2193527-4C80-4A4B-83B6-E8C64D34A107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文本框 58"/>
          <p:cNvSpPr txBox="1"/>
          <p:nvPr userDrawn="1"/>
        </p:nvSpPr>
        <p:spPr>
          <a:xfrm>
            <a:off x="61058" y="404436"/>
            <a:ext cx="378049" cy="338500"/>
          </a:xfrm>
          <a:prstGeom prst="rect">
            <a:avLst/>
          </a:prstGeom>
          <a:solidFill>
            <a:schemeClr val="bg1"/>
          </a:solidFill>
        </p:spPr>
        <p:txBody>
          <a:bodyPr wrap="square" lIns="91372" tIns="45685" rIns="91372" bIns="45685" rtlCol="0" anchor="ctr">
            <a:spAutoFit/>
          </a:bodyPr>
          <a:lstStyle/>
          <a:p>
            <a:pPr algn="ctr" defTabSz="878971"/>
            <a:endParaRPr lang="zh-CN" altLang="en-US" sz="16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61059" y="402289"/>
            <a:ext cx="405053" cy="404906"/>
          </a:xfrm>
          <a:prstGeom prst="rect">
            <a:avLst/>
          </a:prstGeom>
          <a:solidFill>
            <a:srgbClr val="1780E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878971"/>
            <a:endParaRPr lang="zh-CN" altLang="en-US" sz="1700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5" y="854778"/>
            <a:ext cx="9144001" cy="0"/>
          </a:xfrm>
          <a:prstGeom prst="line">
            <a:avLst/>
          </a:prstGeom>
          <a:ln w="15875">
            <a:solidFill>
              <a:srgbClr val="178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6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121884" tIns="60943" rIns="121884" bIns="6094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121884" tIns="60943" rIns="121884" bIns="6094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121884" tIns="60943" rIns="121884" bIns="60943"/>
          <a:lstStyle/>
          <a:p>
            <a:pPr defTabSz="878971"/>
            <a:fld id="{41618552-8C21-4848-9747-AC66ABFBE312}" type="datetime1">
              <a:rPr lang="zh-CN" altLang="en-US" sz="1700" smtClean="0">
                <a:solidFill>
                  <a:prstClr val="black"/>
                </a:solidFill>
              </a:rPr>
              <a:pPr defTabSz="878971"/>
              <a:t>2019/10/4</a:t>
            </a:fld>
            <a:endParaRPr lang="zh-CN" altLang="en-US" sz="17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121884" tIns="60943" rIns="121884" bIns="60943"/>
          <a:lstStyle/>
          <a:p>
            <a:pPr defTabSz="878971"/>
            <a:endParaRPr lang="zh-CN" altLang="en-US" sz="17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B8-8977-4EDB-A812-E601731AB3C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8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5" y="3305179"/>
            <a:ext cx="7772400" cy="1021556"/>
          </a:xfrm>
          <a:prstGeom prst="rect">
            <a:avLst/>
          </a:prstGeom>
        </p:spPr>
        <p:txBody>
          <a:bodyPr lIns="91424" tIns="45712" rIns="91424" bIns="45712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20" indent="0">
              <a:buNone/>
              <a:defRPr sz="1600"/>
            </a:lvl3pPr>
            <a:lvl4pPr marL="1371328" indent="0">
              <a:buNone/>
              <a:defRPr sz="1400"/>
            </a:lvl4pPr>
            <a:lvl5pPr marL="1828439" indent="0">
              <a:buNone/>
              <a:defRPr sz="1400"/>
            </a:lvl5pPr>
            <a:lvl6pPr marL="2285544" indent="0">
              <a:buNone/>
              <a:defRPr sz="1400"/>
            </a:lvl6pPr>
            <a:lvl7pPr marL="2742650" indent="0">
              <a:buNone/>
              <a:defRPr sz="1400"/>
            </a:lvl7pPr>
            <a:lvl8pPr marL="3199760" indent="0">
              <a:buNone/>
              <a:defRPr sz="1400"/>
            </a:lvl8pPr>
            <a:lvl9pPr marL="365686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13718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89463" y="5129099"/>
            <a:ext cx="9073181" cy="269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4" tIns="45712" rIns="91424" bIns="45712" anchor="ctr"/>
          <a:lstStyle/>
          <a:p>
            <a:pPr algn="ctr" defTabSz="878971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42499" y="-1"/>
            <a:ext cx="8620145" cy="614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4" tIns="45712" rIns="91424" bIns="45712" anchor="ctr"/>
          <a:lstStyle/>
          <a:p>
            <a:pPr algn="ctr" defTabSz="878971"/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-4225" y="-1"/>
            <a:ext cx="546727" cy="6141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96"/>
            <a:endParaRPr lang="zh-CN" altLang="en-US" sz="4400" b="1" dirty="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-4227" y="5129099"/>
            <a:ext cx="81011" cy="2699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14196"/>
            <a:endParaRPr lang="zh-CN" altLang="en-US" sz="4400" b="1" dirty="0">
              <a:solidFill>
                <a:prstClr val="white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42498" y="5"/>
            <a:ext cx="8601502" cy="614149"/>
          </a:xfrm>
          <a:prstGeom prst="rect">
            <a:avLst/>
          </a:prstGeom>
        </p:spPr>
        <p:txBody>
          <a:bodyPr lIns="91424" tIns="45712" rIns="91424" bIns="45712" anchor="ctr"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0187" y="4870297"/>
            <a:ext cx="403823" cy="273206"/>
          </a:xfrm>
          <a:prstGeom prst="rect">
            <a:avLst/>
          </a:prstGeom>
        </p:spPr>
        <p:txBody>
          <a:bodyPr lIns="86678" tIns="43339" rIns="86678" bIns="43339"/>
          <a:lstStyle>
            <a:lvl1pPr algn="ctr"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fld id="{118D5ACA-62CA-46DB-AD6B-12EDD6D51A2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15"/>
          <p:cNvSpPr/>
          <p:nvPr userDrawn="1"/>
        </p:nvSpPr>
        <p:spPr>
          <a:xfrm>
            <a:off x="47387" y="65109"/>
            <a:ext cx="432000" cy="4914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algn="ctr" defTabSz="878971"/>
            <a:endParaRPr lang="en-US" sz="1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15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84014" y="358017"/>
            <a:ext cx="8759989" cy="431948"/>
          </a:xfrm>
          <a:prstGeom prst="rect">
            <a:avLst/>
          </a:prstGeom>
        </p:spPr>
        <p:txBody>
          <a:bodyPr lIns="80607" tIns="40303" rIns="80607" bIns="40303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74904" y="4767275"/>
            <a:ext cx="2133600" cy="273845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fld id="{D2193527-4C80-4A4B-83B6-E8C64D34A107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" y="874418"/>
            <a:ext cx="9144000" cy="0"/>
          </a:xfrm>
          <a:prstGeom prst="line">
            <a:avLst/>
          </a:prstGeom>
          <a:ln w="15875">
            <a:solidFill>
              <a:srgbClr val="1780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34905" y="408077"/>
            <a:ext cx="270065" cy="269967"/>
          </a:xfrm>
          <a:prstGeom prst="rect">
            <a:avLst/>
          </a:prstGeom>
          <a:noFill/>
          <a:ln w="9525">
            <a:solidFill>
              <a:srgbClr val="1780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878971"/>
            <a:endParaRPr lang="zh-CN" altLang="en-US" sz="17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66287" y="518325"/>
            <a:ext cx="217726" cy="217648"/>
          </a:xfrm>
          <a:prstGeom prst="rect">
            <a:avLst/>
          </a:prstGeom>
          <a:solidFill>
            <a:srgbClr val="1780E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 defTabSz="878971"/>
            <a:endParaRPr lang="zh-CN" altLang="en-US" sz="1700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83393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4308034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5750" y="196859"/>
            <a:ext cx="8796834" cy="539874"/>
          </a:xfrm>
          <a:prstGeom prst="rect">
            <a:avLst/>
          </a:prstGeom>
        </p:spPr>
        <p:txBody>
          <a:bodyPr lIns="68568" tIns="34289" rIns="68568" bIns="34289" anchor="ctr"/>
          <a:lstStyle>
            <a:lvl1pPr>
              <a:defRPr sz="18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0480" y="4736941"/>
            <a:ext cx="403823" cy="273206"/>
          </a:xfrm>
          <a:prstGeom prst="rect">
            <a:avLst/>
          </a:prstGeom>
        </p:spPr>
        <p:txBody>
          <a:bodyPr lIns="65009" tIns="32510" rIns="65009" bIns="32510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647"/>
            <a:fld id="{118D5ACA-62CA-46DB-AD6B-12EDD6D51A23}" type="slidenum">
              <a:rPr lang="zh-CN" altLang="en-US" smtClean="0">
                <a:solidFill>
                  <a:srgbClr val="FFFFFF"/>
                </a:solidFill>
              </a:rPr>
              <a:pPr defTabSz="685647"/>
              <a:t>‹#›</a:t>
            </a:fld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75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969325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47"/>
            <a:fld id="{609E99C4-12C1-4540-BA1E-70723EC1109C}" type="datetimeFigureOut">
              <a:rPr lang="zh-CN" altLang="en-US" sz="1400" smtClean="0">
                <a:solidFill>
                  <a:srgbClr val="000000"/>
                </a:solidFill>
              </a:rPr>
              <a:pPr defTabSz="685647"/>
              <a:t>2019/10/4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4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lIns="68568" tIns="34289" rIns="68568" bIns="34289"/>
          <a:lstStyle/>
          <a:p>
            <a:pPr defTabSz="685647"/>
            <a:fld id="{B06F16F8-5660-4D3C-9075-BFFE817DFFC1}" type="slidenum">
              <a:rPr lang="zh-CN" altLang="en-US" sz="1400" smtClean="0">
                <a:solidFill>
                  <a:srgbClr val="000000"/>
                </a:solidFill>
              </a:rPr>
              <a:pPr defTabSz="685647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39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96137" y="0"/>
            <a:ext cx="3347865" cy="5092030"/>
            <a:chOff x="5796136" y="0"/>
            <a:chExt cx="3347865" cy="5092030"/>
          </a:xfrm>
        </p:grpSpPr>
        <p:sp>
          <p:nvSpPr>
            <p:cNvPr id="4" name="矩形 4"/>
            <p:cNvSpPr/>
            <p:nvPr/>
          </p:nvSpPr>
          <p:spPr>
            <a:xfrm>
              <a:off x="5814996" y="0"/>
              <a:ext cx="3329005" cy="5020022"/>
            </a:xfrm>
            <a:custGeom>
              <a:avLst/>
              <a:gdLst/>
              <a:ahLst/>
              <a:cxnLst/>
              <a:rect l="l" t="t" r="r" b="b"/>
              <a:pathLst>
                <a:path w="3329005" h="5020022">
                  <a:moveTo>
                    <a:pt x="1957805" y="0"/>
                  </a:moveTo>
                  <a:lnTo>
                    <a:pt x="3329005" y="0"/>
                  </a:lnTo>
                  <a:lnTo>
                    <a:pt x="3329005" y="5020022"/>
                  </a:lnTo>
                  <a:lnTo>
                    <a:pt x="0" y="5020022"/>
                  </a:lnTo>
                  <a:lnTo>
                    <a:pt x="2015523" y="23282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zh-CN" altLang="en-US" sz="1400">
                <a:solidFill>
                  <a:srgbClr val="FFFFFF"/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5796136" y="987574"/>
              <a:ext cx="1656184" cy="4104456"/>
            </a:xfrm>
            <a:prstGeom prst="line">
              <a:avLst/>
            </a:prstGeom>
            <a:ln w="28575">
              <a:solidFill>
                <a:srgbClr val="F36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/>
          <p:nvPr/>
        </p:nvCxnSpPr>
        <p:spPr>
          <a:xfrm>
            <a:off x="5940163" y="1"/>
            <a:ext cx="1194935" cy="9155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796138" y="0"/>
            <a:ext cx="792088" cy="627534"/>
          </a:xfrm>
          <a:prstGeom prst="line">
            <a:avLst/>
          </a:prstGeom>
          <a:ln w="28575">
            <a:solidFill>
              <a:srgbClr val="F36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2"/>
          <p:cNvSpPr/>
          <p:nvPr/>
        </p:nvSpPr>
        <p:spPr>
          <a:xfrm>
            <a:off x="6084179" y="1"/>
            <a:ext cx="3059833" cy="2328938"/>
          </a:xfrm>
          <a:custGeom>
            <a:avLst/>
            <a:gdLst/>
            <a:ahLst/>
            <a:cxnLst/>
            <a:rect l="l" t="t" r="r" b="b"/>
            <a:pathLst>
              <a:path w="2377515" h="2328938">
                <a:moveTo>
                  <a:pt x="0" y="0"/>
                </a:moveTo>
                <a:lnTo>
                  <a:pt x="2377515" y="0"/>
                </a:lnTo>
                <a:lnTo>
                  <a:pt x="2377515" y="2328938"/>
                </a:lnTo>
                <a:close/>
              </a:path>
            </a:pathLst>
          </a:cu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9" name="标题 6"/>
          <p:cNvSpPr>
            <a:spLocks noGrp="1"/>
          </p:cNvSpPr>
          <p:nvPr>
            <p:ph type="title"/>
          </p:nvPr>
        </p:nvSpPr>
        <p:spPr>
          <a:xfrm>
            <a:off x="741037" y="172346"/>
            <a:ext cx="8229600" cy="421159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1800" b="1">
                <a:solidFill>
                  <a:srgbClr val="F36A1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rot="2700000">
            <a:off x="253695" y="278036"/>
            <a:ext cx="290832" cy="290832"/>
          </a:xfrm>
          <a:prstGeom prst="rect">
            <a:avLst/>
          </a:prstGeom>
          <a:noFill/>
          <a:ln w="38100">
            <a:solidFill>
              <a:srgbClr val="F36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1" name="矩形 25"/>
          <p:cNvSpPr/>
          <p:nvPr/>
        </p:nvSpPr>
        <p:spPr>
          <a:xfrm rot="2700000">
            <a:off x="295273" y="-62026"/>
            <a:ext cx="28800" cy="354021"/>
          </a:xfrm>
          <a:custGeom>
            <a:avLst/>
            <a:gdLst/>
            <a:ahLst/>
            <a:cxnLst/>
            <a:rect l="l" t="t" r="r" b="b"/>
            <a:pathLst>
              <a:path w="28800" h="354021">
                <a:moveTo>
                  <a:pt x="0" y="28800"/>
                </a:moveTo>
                <a:lnTo>
                  <a:pt x="28800" y="0"/>
                </a:lnTo>
                <a:lnTo>
                  <a:pt x="28800" y="354021"/>
                </a:lnTo>
                <a:lnTo>
                  <a:pt x="0" y="354021"/>
                </a:lnTo>
                <a:close/>
              </a:path>
            </a:pathLst>
          </a:cu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矩形 25"/>
          <p:cNvSpPr/>
          <p:nvPr/>
        </p:nvSpPr>
        <p:spPr>
          <a:xfrm rot="2700000">
            <a:off x="329174" y="-83115"/>
            <a:ext cx="28800" cy="498018"/>
          </a:xfrm>
          <a:custGeom>
            <a:avLst/>
            <a:gdLst/>
            <a:ahLst/>
            <a:cxnLst/>
            <a:rect l="l" t="t" r="r" b="b"/>
            <a:pathLst>
              <a:path w="28800" h="498018">
                <a:moveTo>
                  <a:pt x="0" y="28800"/>
                </a:moveTo>
                <a:lnTo>
                  <a:pt x="28800" y="0"/>
                </a:lnTo>
                <a:lnTo>
                  <a:pt x="28800" y="498018"/>
                </a:lnTo>
                <a:lnTo>
                  <a:pt x="0" y="49801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310788" y="275717"/>
            <a:ext cx="200401" cy="263889"/>
          </a:xfrm>
          <a:custGeom>
            <a:avLst/>
            <a:gdLst>
              <a:gd name="T0" fmla="*/ 20 w 100"/>
              <a:gd name="T1" fmla="*/ 0 h 131"/>
              <a:gd name="T2" fmla="*/ 7 w 100"/>
              <a:gd name="T3" fmla="*/ 12 h 131"/>
              <a:gd name="T4" fmla="*/ 13 w 100"/>
              <a:gd name="T5" fmla="*/ 18 h 131"/>
              <a:gd name="T6" fmla="*/ 15 w 100"/>
              <a:gd name="T7" fmla="*/ 17 h 131"/>
              <a:gd name="T8" fmla="*/ 22 w 100"/>
              <a:gd name="T9" fmla="*/ 24 h 131"/>
              <a:gd name="T10" fmla="*/ 20 w 100"/>
              <a:gd name="T11" fmla="*/ 26 h 131"/>
              <a:gd name="T12" fmla="*/ 21 w 100"/>
              <a:gd name="T13" fmla="*/ 27 h 131"/>
              <a:gd name="T14" fmla="*/ 0 w 100"/>
              <a:gd name="T15" fmla="*/ 63 h 131"/>
              <a:gd name="T16" fmla="*/ 35 w 100"/>
              <a:gd name="T17" fmla="*/ 104 h 131"/>
              <a:gd name="T18" fmla="*/ 35 w 100"/>
              <a:gd name="T19" fmla="*/ 114 h 131"/>
              <a:gd name="T20" fmla="*/ 22 w 100"/>
              <a:gd name="T21" fmla="*/ 114 h 131"/>
              <a:gd name="T22" fmla="*/ 22 w 100"/>
              <a:gd name="T23" fmla="*/ 131 h 131"/>
              <a:gd name="T24" fmla="*/ 65 w 100"/>
              <a:gd name="T25" fmla="*/ 131 h 131"/>
              <a:gd name="T26" fmla="*/ 65 w 100"/>
              <a:gd name="T27" fmla="*/ 114 h 131"/>
              <a:gd name="T28" fmla="*/ 53 w 100"/>
              <a:gd name="T29" fmla="*/ 114 h 131"/>
              <a:gd name="T30" fmla="*/ 53 w 100"/>
              <a:gd name="T31" fmla="*/ 104 h 131"/>
              <a:gd name="T32" fmla="*/ 81 w 100"/>
              <a:gd name="T33" fmla="*/ 85 h 131"/>
              <a:gd name="T34" fmla="*/ 95 w 100"/>
              <a:gd name="T35" fmla="*/ 85 h 131"/>
              <a:gd name="T36" fmla="*/ 100 w 100"/>
              <a:gd name="T37" fmla="*/ 78 h 131"/>
              <a:gd name="T38" fmla="*/ 100 w 100"/>
              <a:gd name="T39" fmla="*/ 69 h 131"/>
              <a:gd name="T40" fmla="*/ 87 w 100"/>
              <a:gd name="T41" fmla="*/ 69 h 131"/>
              <a:gd name="T42" fmla="*/ 87 w 100"/>
              <a:gd name="T43" fmla="*/ 69 h 131"/>
              <a:gd name="T44" fmla="*/ 77 w 100"/>
              <a:gd name="T45" fmla="*/ 69 h 131"/>
              <a:gd name="T46" fmla="*/ 77 w 100"/>
              <a:gd name="T47" fmla="*/ 69 h 131"/>
              <a:gd name="T48" fmla="*/ 48 w 100"/>
              <a:gd name="T49" fmla="*/ 69 h 131"/>
              <a:gd name="T50" fmla="*/ 48 w 100"/>
              <a:gd name="T51" fmla="*/ 78 h 131"/>
              <a:gd name="T52" fmla="*/ 53 w 100"/>
              <a:gd name="T53" fmla="*/ 85 h 131"/>
              <a:gd name="T54" fmla="*/ 69 w 100"/>
              <a:gd name="T55" fmla="*/ 85 h 131"/>
              <a:gd name="T56" fmla="*/ 44 w 100"/>
              <a:gd name="T57" fmla="*/ 96 h 131"/>
              <a:gd name="T58" fmla="*/ 9 w 100"/>
              <a:gd name="T59" fmla="*/ 63 h 131"/>
              <a:gd name="T60" fmla="*/ 29 w 100"/>
              <a:gd name="T61" fmla="*/ 34 h 131"/>
              <a:gd name="T62" fmla="*/ 35 w 100"/>
              <a:gd name="T63" fmla="*/ 40 h 131"/>
              <a:gd name="T64" fmla="*/ 37 w 100"/>
              <a:gd name="T65" fmla="*/ 38 h 131"/>
              <a:gd name="T66" fmla="*/ 52 w 100"/>
              <a:gd name="T67" fmla="*/ 53 h 131"/>
              <a:gd name="T68" fmla="*/ 51 w 100"/>
              <a:gd name="T69" fmla="*/ 54 h 131"/>
              <a:gd name="T70" fmla="*/ 60 w 100"/>
              <a:gd name="T71" fmla="*/ 63 h 131"/>
              <a:gd name="T72" fmla="*/ 73 w 100"/>
              <a:gd name="T73" fmla="*/ 51 h 131"/>
              <a:gd name="T74" fmla="*/ 64 w 100"/>
              <a:gd name="T75" fmla="*/ 42 h 131"/>
              <a:gd name="T76" fmla="*/ 62 w 100"/>
              <a:gd name="T77" fmla="*/ 44 h 131"/>
              <a:gd name="T78" fmla="*/ 46 w 100"/>
              <a:gd name="T79" fmla="*/ 29 h 131"/>
              <a:gd name="T80" fmla="*/ 49 w 100"/>
              <a:gd name="T81" fmla="*/ 27 h 131"/>
              <a:gd name="T82" fmla="*/ 34 w 100"/>
              <a:gd name="T83" fmla="*/ 13 h 131"/>
              <a:gd name="T84" fmla="*/ 32 w 100"/>
              <a:gd name="T85" fmla="*/ 15 h 131"/>
              <a:gd name="T86" fmla="*/ 24 w 100"/>
              <a:gd name="T87" fmla="*/ 8 h 131"/>
              <a:gd name="T88" fmla="*/ 26 w 100"/>
              <a:gd name="T89" fmla="*/ 6 h 131"/>
              <a:gd name="T90" fmla="*/ 20 w 100"/>
              <a:gd name="T91" fmla="*/ 0 h 131"/>
              <a:gd name="T92" fmla="*/ 20 w 100"/>
              <a:gd name="T9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" h="131">
                <a:moveTo>
                  <a:pt x="20" y="0"/>
                </a:moveTo>
                <a:cubicBezTo>
                  <a:pt x="7" y="12"/>
                  <a:pt x="7" y="12"/>
                  <a:pt x="7" y="12"/>
                </a:cubicBezTo>
                <a:cubicBezTo>
                  <a:pt x="13" y="18"/>
                  <a:pt x="13" y="18"/>
                  <a:pt x="13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1" y="27"/>
                  <a:pt x="21" y="27"/>
                  <a:pt x="21" y="27"/>
                </a:cubicBezTo>
                <a:cubicBezTo>
                  <a:pt x="8" y="34"/>
                  <a:pt x="0" y="48"/>
                  <a:pt x="0" y="63"/>
                </a:cubicBezTo>
                <a:cubicBezTo>
                  <a:pt x="0" y="84"/>
                  <a:pt x="15" y="100"/>
                  <a:pt x="35" y="104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53" y="114"/>
                  <a:pt x="53" y="114"/>
                  <a:pt x="53" y="11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64" y="102"/>
                  <a:pt x="75" y="95"/>
                  <a:pt x="81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78"/>
                  <a:pt x="48" y="78"/>
                  <a:pt x="48" y="78"/>
                </a:cubicBezTo>
                <a:cubicBezTo>
                  <a:pt x="53" y="85"/>
                  <a:pt x="53" y="85"/>
                  <a:pt x="53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3" y="92"/>
                  <a:pt x="54" y="96"/>
                  <a:pt x="44" y="96"/>
                </a:cubicBezTo>
                <a:cubicBezTo>
                  <a:pt x="24" y="96"/>
                  <a:pt x="9" y="81"/>
                  <a:pt x="9" y="63"/>
                </a:cubicBezTo>
                <a:cubicBezTo>
                  <a:pt x="9" y="50"/>
                  <a:pt x="17" y="39"/>
                  <a:pt x="29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7" y="38"/>
                  <a:pt x="37" y="38"/>
                  <a:pt x="37" y="38"/>
                </a:cubicBezTo>
                <a:cubicBezTo>
                  <a:pt x="52" y="53"/>
                  <a:pt x="52" y="53"/>
                  <a:pt x="52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60" y="63"/>
                  <a:pt x="60" y="63"/>
                  <a:pt x="60" y="63"/>
                </a:cubicBezTo>
                <a:cubicBezTo>
                  <a:pt x="73" y="51"/>
                  <a:pt x="73" y="51"/>
                  <a:pt x="73" y="51"/>
                </a:cubicBezTo>
                <a:cubicBezTo>
                  <a:pt x="64" y="42"/>
                  <a:pt x="64" y="42"/>
                  <a:pt x="64" y="42"/>
                </a:cubicBezTo>
                <a:cubicBezTo>
                  <a:pt x="62" y="44"/>
                  <a:pt x="62" y="44"/>
                  <a:pt x="62" y="4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27"/>
                  <a:pt x="49" y="27"/>
                  <a:pt x="49" y="27"/>
                </a:cubicBezTo>
                <a:cubicBezTo>
                  <a:pt x="34" y="13"/>
                  <a:pt x="34" y="13"/>
                  <a:pt x="34" y="13"/>
                </a:cubicBezTo>
                <a:cubicBezTo>
                  <a:pt x="32" y="15"/>
                  <a:pt x="32" y="15"/>
                  <a:pt x="32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26" y="6"/>
                  <a:pt x="26" y="6"/>
                  <a:pt x="26" y="6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rgbClr val="F36A15"/>
          </a:solidFill>
          <a:ln>
            <a:noFill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68564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020023"/>
            <a:ext cx="9144000" cy="123478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308304" y="5020023"/>
            <a:ext cx="0" cy="12347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80312" y="4974039"/>
            <a:ext cx="1656184" cy="21928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 defTabSz="685647"/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</a:rPr>
              <a:t>平安医疗健康管理股份有限公司</a:t>
            </a:r>
          </a:p>
        </p:txBody>
      </p:sp>
      <p:grpSp>
        <p:nvGrpSpPr>
          <p:cNvPr id="17" name="组合 2"/>
          <p:cNvGrpSpPr/>
          <p:nvPr userDrawn="1"/>
        </p:nvGrpSpPr>
        <p:grpSpPr>
          <a:xfrm>
            <a:off x="5796137" y="0"/>
            <a:ext cx="3347865" cy="5092030"/>
            <a:chOff x="5796136" y="0"/>
            <a:chExt cx="3347865" cy="5092030"/>
          </a:xfrm>
        </p:grpSpPr>
        <p:sp>
          <p:nvSpPr>
            <p:cNvPr id="18" name="矩形 4"/>
            <p:cNvSpPr/>
            <p:nvPr/>
          </p:nvSpPr>
          <p:spPr>
            <a:xfrm>
              <a:off x="5814996" y="0"/>
              <a:ext cx="3329005" cy="5020022"/>
            </a:xfrm>
            <a:custGeom>
              <a:avLst/>
              <a:gdLst/>
              <a:ahLst/>
              <a:cxnLst/>
              <a:rect l="l" t="t" r="r" b="b"/>
              <a:pathLst>
                <a:path w="3329005" h="5020022">
                  <a:moveTo>
                    <a:pt x="1957805" y="0"/>
                  </a:moveTo>
                  <a:lnTo>
                    <a:pt x="3329005" y="0"/>
                  </a:lnTo>
                  <a:lnTo>
                    <a:pt x="3329005" y="5020022"/>
                  </a:lnTo>
                  <a:lnTo>
                    <a:pt x="0" y="5020022"/>
                  </a:lnTo>
                  <a:lnTo>
                    <a:pt x="2015523" y="23282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zh-CN" altLang="en-US" sz="1400">
                <a:solidFill>
                  <a:srgbClr val="FFFFFF"/>
                </a:solidFill>
              </a:endParaRPr>
            </a:p>
          </p:txBody>
        </p:sp>
        <p:cxnSp>
          <p:nvCxnSpPr>
            <p:cNvPr id="19" name="直接连接符 4"/>
            <p:cNvCxnSpPr/>
            <p:nvPr/>
          </p:nvCxnSpPr>
          <p:spPr>
            <a:xfrm flipH="1">
              <a:off x="5796136" y="987574"/>
              <a:ext cx="1656184" cy="4104456"/>
            </a:xfrm>
            <a:prstGeom prst="line">
              <a:avLst/>
            </a:prstGeom>
            <a:ln w="28575">
              <a:solidFill>
                <a:srgbClr val="F36A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5"/>
          <p:cNvCxnSpPr/>
          <p:nvPr userDrawn="1"/>
        </p:nvCxnSpPr>
        <p:spPr>
          <a:xfrm>
            <a:off x="5940167" y="1"/>
            <a:ext cx="1194935" cy="91556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6"/>
          <p:cNvCxnSpPr/>
          <p:nvPr userDrawn="1"/>
        </p:nvCxnSpPr>
        <p:spPr>
          <a:xfrm>
            <a:off x="5796138" y="0"/>
            <a:ext cx="792088" cy="627534"/>
          </a:xfrm>
          <a:prstGeom prst="line">
            <a:avLst/>
          </a:prstGeom>
          <a:ln w="28575">
            <a:solidFill>
              <a:srgbClr val="F36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"/>
          <p:cNvSpPr/>
          <p:nvPr userDrawn="1"/>
        </p:nvSpPr>
        <p:spPr>
          <a:xfrm>
            <a:off x="6084183" y="1"/>
            <a:ext cx="3059833" cy="2328938"/>
          </a:xfrm>
          <a:custGeom>
            <a:avLst/>
            <a:gdLst/>
            <a:ahLst/>
            <a:cxnLst/>
            <a:rect l="l" t="t" r="r" b="b"/>
            <a:pathLst>
              <a:path w="2377515" h="2328938">
                <a:moveTo>
                  <a:pt x="0" y="0"/>
                </a:moveTo>
                <a:lnTo>
                  <a:pt x="2377515" y="0"/>
                </a:lnTo>
                <a:lnTo>
                  <a:pt x="2377515" y="2328938"/>
                </a:lnTo>
                <a:close/>
              </a:path>
            </a:pathLst>
          </a:cu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3" name="矩形 9"/>
          <p:cNvSpPr/>
          <p:nvPr userDrawn="1"/>
        </p:nvSpPr>
        <p:spPr>
          <a:xfrm rot="2700000">
            <a:off x="253695" y="278036"/>
            <a:ext cx="290832" cy="290832"/>
          </a:xfrm>
          <a:prstGeom prst="rect">
            <a:avLst/>
          </a:prstGeom>
          <a:noFill/>
          <a:ln w="38100">
            <a:solidFill>
              <a:srgbClr val="F36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4" name="矩形 25"/>
          <p:cNvSpPr/>
          <p:nvPr userDrawn="1"/>
        </p:nvSpPr>
        <p:spPr>
          <a:xfrm rot="2700000">
            <a:off x="295273" y="-62026"/>
            <a:ext cx="28800" cy="354021"/>
          </a:xfrm>
          <a:custGeom>
            <a:avLst/>
            <a:gdLst/>
            <a:ahLst/>
            <a:cxnLst/>
            <a:rect l="l" t="t" r="r" b="b"/>
            <a:pathLst>
              <a:path w="28800" h="354021">
                <a:moveTo>
                  <a:pt x="0" y="28800"/>
                </a:moveTo>
                <a:lnTo>
                  <a:pt x="28800" y="0"/>
                </a:lnTo>
                <a:lnTo>
                  <a:pt x="28800" y="354021"/>
                </a:lnTo>
                <a:lnTo>
                  <a:pt x="0" y="354021"/>
                </a:lnTo>
                <a:close/>
              </a:path>
            </a:pathLst>
          </a:cu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5" name="矩形 25"/>
          <p:cNvSpPr/>
          <p:nvPr userDrawn="1"/>
        </p:nvSpPr>
        <p:spPr>
          <a:xfrm rot="2700000">
            <a:off x="329174" y="-83115"/>
            <a:ext cx="28800" cy="498018"/>
          </a:xfrm>
          <a:custGeom>
            <a:avLst/>
            <a:gdLst/>
            <a:ahLst/>
            <a:cxnLst/>
            <a:rect l="l" t="t" r="r" b="b"/>
            <a:pathLst>
              <a:path w="28800" h="498018">
                <a:moveTo>
                  <a:pt x="0" y="28800"/>
                </a:moveTo>
                <a:lnTo>
                  <a:pt x="28800" y="0"/>
                </a:lnTo>
                <a:lnTo>
                  <a:pt x="28800" y="498018"/>
                </a:lnTo>
                <a:lnTo>
                  <a:pt x="0" y="49801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6" name="Freeform 7"/>
          <p:cNvSpPr>
            <a:spLocks/>
          </p:cNvSpPr>
          <p:nvPr userDrawn="1"/>
        </p:nvSpPr>
        <p:spPr bwMode="auto">
          <a:xfrm>
            <a:off x="310792" y="275717"/>
            <a:ext cx="200401" cy="263889"/>
          </a:xfrm>
          <a:custGeom>
            <a:avLst/>
            <a:gdLst>
              <a:gd name="T0" fmla="*/ 20 w 100"/>
              <a:gd name="T1" fmla="*/ 0 h 131"/>
              <a:gd name="T2" fmla="*/ 7 w 100"/>
              <a:gd name="T3" fmla="*/ 12 h 131"/>
              <a:gd name="T4" fmla="*/ 13 w 100"/>
              <a:gd name="T5" fmla="*/ 18 h 131"/>
              <a:gd name="T6" fmla="*/ 15 w 100"/>
              <a:gd name="T7" fmla="*/ 17 h 131"/>
              <a:gd name="T8" fmla="*/ 22 w 100"/>
              <a:gd name="T9" fmla="*/ 24 h 131"/>
              <a:gd name="T10" fmla="*/ 20 w 100"/>
              <a:gd name="T11" fmla="*/ 26 h 131"/>
              <a:gd name="T12" fmla="*/ 21 w 100"/>
              <a:gd name="T13" fmla="*/ 27 h 131"/>
              <a:gd name="T14" fmla="*/ 0 w 100"/>
              <a:gd name="T15" fmla="*/ 63 h 131"/>
              <a:gd name="T16" fmla="*/ 35 w 100"/>
              <a:gd name="T17" fmla="*/ 104 h 131"/>
              <a:gd name="T18" fmla="*/ 35 w 100"/>
              <a:gd name="T19" fmla="*/ 114 h 131"/>
              <a:gd name="T20" fmla="*/ 22 w 100"/>
              <a:gd name="T21" fmla="*/ 114 h 131"/>
              <a:gd name="T22" fmla="*/ 22 w 100"/>
              <a:gd name="T23" fmla="*/ 131 h 131"/>
              <a:gd name="T24" fmla="*/ 65 w 100"/>
              <a:gd name="T25" fmla="*/ 131 h 131"/>
              <a:gd name="T26" fmla="*/ 65 w 100"/>
              <a:gd name="T27" fmla="*/ 114 h 131"/>
              <a:gd name="T28" fmla="*/ 53 w 100"/>
              <a:gd name="T29" fmla="*/ 114 h 131"/>
              <a:gd name="T30" fmla="*/ 53 w 100"/>
              <a:gd name="T31" fmla="*/ 104 h 131"/>
              <a:gd name="T32" fmla="*/ 81 w 100"/>
              <a:gd name="T33" fmla="*/ 85 h 131"/>
              <a:gd name="T34" fmla="*/ 95 w 100"/>
              <a:gd name="T35" fmla="*/ 85 h 131"/>
              <a:gd name="T36" fmla="*/ 100 w 100"/>
              <a:gd name="T37" fmla="*/ 78 h 131"/>
              <a:gd name="T38" fmla="*/ 100 w 100"/>
              <a:gd name="T39" fmla="*/ 69 h 131"/>
              <a:gd name="T40" fmla="*/ 87 w 100"/>
              <a:gd name="T41" fmla="*/ 69 h 131"/>
              <a:gd name="T42" fmla="*/ 87 w 100"/>
              <a:gd name="T43" fmla="*/ 69 h 131"/>
              <a:gd name="T44" fmla="*/ 77 w 100"/>
              <a:gd name="T45" fmla="*/ 69 h 131"/>
              <a:gd name="T46" fmla="*/ 77 w 100"/>
              <a:gd name="T47" fmla="*/ 69 h 131"/>
              <a:gd name="T48" fmla="*/ 48 w 100"/>
              <a:gd name="T49" fmla="*/ 69 h 131"/>
              <a:gd name="T50" fmla="*/ 48 w 100"/>
              <a:gd name="T51" fmla="*/ 78 h 131"/>
              <a:gd name="T52" fmla="*/ 53 w 100"/>
              <a:gd name="T53" fmla="*/ 85 h 131"/>
              <a:gd name="T54" fmla="*/ 69 w 100"/>
              <a:gd name="T55" fmla="*/ 85 h 131"/>
              <a:gd name="T56" fmla="*/ 44 w 100"/>
              <a:gd name="T57" fmla="*/ 96 h 131"/>
              <a:gd name="T58" fmla="*/ 9 w 100"/>
              <a:gd name="T59" fmla="*/ 63 h 131"/>
              <a:gd name="T60" fmla="*/ 29 w 100"/>
              <a:gd name="T61" fmla="*/ 34 h 131"/>
              <a:gd name="T62" fmla="*/ 35 w 100"/>
              <a:gd name="T63" fmla="*/ 40 h 131"/>
              <a:gd name="T64" fmla="*/ 37 w 100"/>
              <a:gd name="T65" fmla="*/ 38 h 131"/>
              <a:gd name="T66" fmla="*/ 52 w 100"/>
              <a:gd name="T67" fmla="*/ 53 h 131"/>
              <a:gd name="T68" fmla="*/ 51 w 100"/>
              <a:gd name="T69" fmla="*/ 54 h 131"/>
              <a:gd name="T70" fmla="*/ 60 w 100"/>
              <a:gd name="T71" fmla="*/ 63 h 131"/>
              <a:gd name="T72" fmla="*/ 73 w 100"/>
              <a:gd name="T73" fmla="*/ 51 h 131"/>
              <a:gd name="T74" fmla="*/ 64 w 100"/>
              <a:gd name="T75" fmla="*/ 42 h 131"/>
              <a:gd name="T76" fmla="*/ 62 w 100"/>
              <a:gd name="T77" fmla="*/ 44 h 131"/>
              <a:gd name="T78" fmla="*/ 46 w 100"/>
              <a:gd name="T79" fmla="*/ 29 h 131"/>
              <a:gd name="T80" fmla="*/ 49 w 100"/>
              <a:gd name="T81" fmla="*/ 27 h 131"/>
              <a:gd name="T82" fmla="*/ 34 w 100"/>
              <a:gd name="T83" fmla="*/ 13 h 131"/>
              <a:gd name="T84" fmla="*/ 32 w 100"/>
              <a:gd name="T85" fmla="*/ 15 h 131"/>
              <a:gd name="T86" fmla="*/ 24 w 100"/>
              <a:gd name="T87" fmla="*/ 8 h 131"/>
              <a:gd name="T88" fmla="*/ 26 w 100"/>
              <a:gd name="T89" fmla="*/ 6 h 131"/>
              <a:gd name="T90" fmla="*/ 20 w 100"/>
              <a:gd name="T91" fmla="*/ 0 h 131"/>
              <a:gd name="T92" fmla="*/ 20 w 100"/>
              <a:gd name="T9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" h="131">
                <a:moveTo>
                  <a:pt x="20" y="0"/>
                </a:moveTo>
                <a:cubicBezTo>
                  <a:pt x="7" y="12"/>
                  <a:pt x="7" y="12"/>
                  <a:pt x="7" y="12"/>
                </a:cubicBezTo>
                <a:cubicBezTo>
                  <a:pt x="13" y="18"/>
                  <a:pt x="13" y="18"/>
                  <a:pt x="13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1" y="27"/>
                  <a:pt x="21" y="27"/>
                  <a:pt x="21" y="27"/>
                </a:cubicBezTo>
                <a:cubicBezTo>
                  <a:pt x="8" y="34"/>
                  <a:pt x="0" y="48"/>
                  <a:pt x="0" y="63"/>
                </a:cubicBezTo>
                <a:cubicBezTo>
                  <a:pt x="0" y="84"/>
                  <a:pt x="15" y="100"/>
                  <a:pt x="35" y="104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53" y="114"/>
                  <a:pt x="53" y="114"/>
                  <a:pt x="53" y="11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64" y="102"/>
                  <a:pt x="75" y="95"/>
                  <a:pt x="81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78"/>
                  <a:pt x="48" y="78"/>
                  <a:pt x="48" y="78"/>
                </a:cubicBezTo>
                <a:cubicBezTo>
                  <a:pt x="53" y="85"/>
                  <a:pt x="53" y="85"/>
                  <a:pt x="53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3" y="92"/>
                  <a:pt x="54" y="96"/>
                  <a:pt x="44" y="96"/>
                </a:cubicBezTo>
                <a:cubicBezTo>
                  <a:pt x="24" y="96"/>
                  <a:pt x="9" y="81"/>
                  <a:pt x="9" y="63"/>
                </a:cubicBezTo>
                <a:cubicBezTo>
                  <a:pt x="9" y="50"/>
                  <a:pt x="17" y="39"/>
                  <a:pt x="29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7" y="38"/>
                  <a:pt x="37" y="38"/>
                  <a:pt x="37" y="38"/>
                </a:cubicBezTo>
                <a:cubicBezTo>
                  <a:pt x="52" y="53"/>
                  <a:pt x="52" y="53"/>
                  <a:pt x="52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60" y="63"/>
                  <a:pt x="60" y="63"/>
                  <a:pt x="60" y="63"/>
                </a:cubicBezTo>
                <a:cubicBezTo>
                  <a:pt x="73" y="51"/>
                  <a:pt x="73" y="51"/>
                  <a:pt x="73" y="51"/>
                </a:cubicBezTo>
                <a:cubicBezTo>
                  <a:pt x="64" y="42"/>
                  <a:pt x="64" y="42"/>
                  <a:pt x="64" y="42"/>
                </a:cubicBezTo>
                <a:cubicBezTo>
                  <a:pt x="62" y="44"/>
                  <a:pt x="62" y="44"/>
                  <a:pt x="62" y="4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27"/>
                  <a:pt x="49" y="27"/>
                  <a:pt x="49" y="27"/>
                </a:cubicBezTo>
                <a:cubicBezTo>
                  <a:pt x="34" y="13"/>
                  <a:pt x="34" y="13"/>
                  <a:pt x="34" y="13"/>
                </a:cubicBezTo>
                <a:cubicBezTo>
                  <a:pt x="32" y="15"/>
                  <a:pt x="32" y="15"/>
                  <a:pt x="32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26" y="6"/>
                  <a:pt x="26" y="6"/>
                  <a:pt x="26" y="6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rgbClr val="F36A15"/>
          </a:soli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685647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27" name="矩形 13"/>
          <p:cNvSpPr/>
          <p:nvPr userDrawn="1"/>
        </p:nvSpPr>
        <p:spPr>
          <a:xfrm>
            <a:off x="0" y="5020023"/>
            <a:ext cx="9144000" cy="123478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685647"/>
            <a:endParaRPr lang="zh-CN" altLang="en-US" sz="1400">
              <a:solidFill>
                <a:srgbClr val="FFFFFF"/>
              </a:solidFill>
            </a:endParaRPr>
          </a:p>
        </p:txBody>
      </p:sp>
      <p:cxnSp>
        <p:nvCxnSpPr>
          <p:cNvPr id="28" name="直接连接符 14"/>
          <p:cNvCxnSpPr/>
          <p:nvPr userDrawn="1"/>
        </p:nvCxnSpPr>
        <p:spPr>
          <a:xfrm>
            <a:off x="7308304" y="5020023"/>
            <a:ext cx="0" cy="12347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7380312" y="4974039"/>
            <a:ext cx="1656184" cy="219288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 defTabSz="685647"/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</a:rPr>
              <a:t>平安医疗健康管理股份有限公司</a:t>
            </a:r>
          </a:p>
        </p:txBody>
      </p:sp>
    </p:spTree>
    <p:extLst>
      <p:ext uri="{BB962C8B-B14F-4D97-AF65-F5344CB8AC3E}">
        <p14:creationId xmlns:p14="http://schemas.microsoft.com/office/powerpoint/2010/main" val="2874297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413449"/>
              </p:ext>
            </p:extLst>
          </p:nvPr>
        </p:nvGraphicFramePr>
        <p:xfrm>
          <a:off x="1216" y="1219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219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5" y="27945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60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8" y="7"/>
            <a:ext cx="9140760" cy="5144715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99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dirty="0">
                  <a:solidFill>
                    <a:srgbClr val="000000"/>
                  </a:solidFill>
                  <a:latin typeface="Arial"/>
                </a:rPr>
                <a:t>文件类型</a:t>
              </a:r>
              <a:endParaRPr lang="en-US" altLang="zh-CN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dirty="0">
                  <a:solidFill>
                    <a:srgbClr val="000000"/>
                  </a:solidFill>
                  <a:latin typeface="Arial"/>
                </a:rPr>
                <a:t>日期</a:t>
              </a:r>
              <a:endParaRPr lang="en-US" altLang="zh-CN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49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" dirty="0">
                  <a:solidFill>
                    <a:srgbClr val="000000"/>
                  </a:solidFill>
                </a:rPr>
                <a:t>机密和专有</a:t>
              </a:r>
            </a:p>
            <a:p>
              <a:pPr defTabSz="61549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" dirty="0">
                  <a:solidFill>
                    <a:srgbClr val="000000"/>
                  </a:solidFill>
                </a:rPr>
                <a:t>未经麦肯锡许可，任何对此资料的使用严格禁止</a:t>
              </a:r>
              <a:endParaRPr lang="en-US" altLang="zh-CN" sz="6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8" y="4930919"/>
            <a:ext cx="1670055" cy="1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807" y="1632711"/>
            <a:ext cx="5036083" cy="37683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807" y="2959277"/>
            <a:ext cx="5036083" cy="173124"/>
          </a:xfrm>
        </p:spPr>
        <p:txBody>
          <a:bodyPr>
            <a:spAutoFit/>
          </a:bodyPr>
          <a:lstStyle>
            <a:lvl1pPr>
              <a:defRPr sz="1100" baseline="0"/>
            </a:lvl1pPr>
          </a:lstStyle>
          <a:p>
            <a:pPr lvl="0"/>
            <a:r>
              <a:rPr lang="zh-CN" altLang="en-US" noProof="0"/>
              <a:t>单击以编辑母版副标题样式</a:t>
            </a:r>
            <a:endParaRPr lang="en-US" altLang="zh-CN" noProof="0" dirty="0"/>
          </a:p>
        </p:txBody>
      </p:sp>
      <p:sp>
        <p:nvSpPr>
          <p:cNvPr id="15" name="Rectangle 1134"/>
          <p:cNvSpPr>
            <a:spLocks noChangeArrowheads="1"/>
          </p:cNvSpPr>
          <p:nvPr userDrawn="1"/>
        </p:nvSpPr>
        <p:spPr bwMode="gray">
          <a:xfrm>
            <a:off x="6" y="5089307"/>
            <a:ext cx="9157667" cy="158667"/>
          </a:xfrm>
          <a:prstGeom prst="rect">
            <a:avLst/>
          </a:prstGeom>
          <a:solidFill>
            <a:srgbClr val="0029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957" tIns="34985" rIns="69957" bIns="3498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>
              <a:solidFill>
                <a:srgbClr val="000000"/>
              </a:solidFill>
            </a:endParaRPr>
          </a:p>
        </p:txBody>
      </p:sp>
      <p:pic>
        <p:nvPicPr>
          <p:cNvPr id="20" name="Picture 3" descr="D:\Users\zhangbowen541\Downloads\c1516087c9bb967c61b81e426e136565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r="25410"/>
          <a:stretch/>
        </p:blipFill>
        <p:spPr bwMode="auto">
          <a:xfrm>
            <a:off x="-10846" y="5"/>
            <a:ext cx="2441061" cy="52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57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8844195"/>
              </p:ext>
            </p:extLst>
          </p:nvPr>
        </p:nvGraphicFramePr>
        <p:xfrm>
          <a:off x="1629" y="1222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9" y="1222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406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1826246"/>
              </p:ext>
            </p:extLst>
          </p:nvPr>
        </p:nvGraphicFramePr>
        <p:xfrm>
          <a:off x="1216" y="1216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216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90" y="176153"/>
            <a:ext cx="8615645" cy="282625"/>
          </a:xfrm>
        </p:spPr>
        <p:txBody>
          <a:bodyPr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4289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3033959"/>
              </p:ext>
            </p:extLst>
          </p:nvPr>
        </p:nvGraphicFramePr>
        <p:xfrm>
          <a:off x="1216" y="1219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219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5" y="27945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35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600" dirty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8" y="7"/>
            <a:ext cx="9140760" cy="5144715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99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5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dirty="0">
                  <a:solidFill>
                    <a:srgbClr val="000000"/>
                  </a:solidFill>
                  <a:latin typeface="Arial"/>
                </a:rPr>
                <a:t>文件类型</a:t>
              </a:r>
              <a:endParaRPr lang="en-US" altLang="zh-CN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5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dirty="0">
                  <a:solidFill>
                    <a:srgbClr val="000000"/>
                  </a:solidFill>
                  <a:latin typeface="Arial"/>
                </a:rPr>
                <a:t>日期</a:t>
              </a:r>
              <a:endParaRPr lang="en-US" altLang="zh-CN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5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" dirty="0">
                  <a:solidFill>
                    <a:srgbClr val="000000"/>
                  </a:solidFill>
                </a:rPr>
                <a:t>机密和专有</a:t>
              </a:r>
            </a:p>
            <a:p>
              <a:pPr defTabSz="6155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" dirty="0">
                  <a:solidFill>
                    <a:srgbClr val="000000"/>
                  </a:solidFill>
                </a:rPr>
                <a:t>未经麦肯锡许可，任何对此资料的使用严格禁止</a:t>
              </a:r>
              <a:endParaRPr lang="en-US" altLang="zh-CN" sz="6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8" y="4930919"/>
            <a:ext cx="1670055" cy="1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801" y="1632711"/>
            <a:ext cx="5036083" cy="37683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801" y="2959277"/>
            <a:ext cx="5036083" cy="173124"/>
          </a:xfrm>
        </p:spPr>
        <p:txBody>
          <a:bodyPr>
            <a:spAutoFit/>
          </a:bodyPr>
          <a:lstStyle>
            <a:lvl1pPr>
              <a:defRPr sz="1100" baseline="0"/>
            </a:lvl1pPr>
          </a:lstStyle>
          <a:p>
            <a:pPr lvl="0"/>
            <a:r>
              <a:rPr lang="zh-CN" altLang="en-US" noProof="0"/>
              <a:t>单击以编辑母版副标题样式</a:t>
            </a:r>
            <a:endParaRPr lang="en-US" altLang="zh-CN" noProof="0" dirty="0"/>
          </a:p>
        </p:txBody>
      </p:sp>
      <p:sp>
        <p:nvSpPr>
          <p:cNvPr id="15" name="Rectangle 1134"/>
          <p:cNvSpPr>
            <a:spLocks noChangeArrowheads="1"/>
          </p:cNvSpPr>
          <p:nvPr userDrawn="1"/>
        </p:nvSpPr>
        <p:spPr bwMode="gray">
          <a:xfrm>
            <a:off x="2" y="5089307"/>
            <a:ext cx="9157667" cy="158667"/>
          </a:xfrm>
          <a:prstGeom prst="rect">
            <a:avLst/>
          </a:prstGeom>
          <a:solidFill>
            <a:srgbClr val="0029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966" tIns="34985" rIns="69966" bIns="34985" anchor="ctr"/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000000"/>
              </a:solidFill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8701237" y="5130631"/>
            <a:ext cx="0" cy="82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D:\Users\zhangbowen541\Downloads\c1516087c9bb967c61b81e426e136565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r="25410"/>
          <a:stretch/>
        </p:blipFill>
        <p:spPr bwMode="auto">
          <a:xfrm>
            <a:off x="-10846" y="2"/>
            <a:ext cx="2441061" cy="52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0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455409"/>
              </p:ext>
            </p:extLst>
          </p:nvPr>
        </p:nvGraphicFramePr>
        <p:xfrm>
          <a:off x="1623" y="1222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222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30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0" cy="857250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200154"/>
            <a:ext cx="4038600" cy="339447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2" y="1200154"/>
            <a:ext cx="4038600" cy="339447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0463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5571393"/>
              </p:ext>
            </p:extLst>
          </p:nvPr>
        </p:nvGraphicFramePr>
        <p:xfrm>
          <a:off x="1216" y="1216"/>
          <a:ext cx="1214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" y="1216"/>
                        <a:ext cx="1214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87" y="176151"/>
            <a:ext cx="8615645" cy="282625"/>
          </a:xfrm>
        </p:spPr>
        <p:txBody>
          <a:bodyPr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6302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69966" tIns="34985" rIns="69966" bIns="34985"/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fld id="{811D6120-696C-4874-A55E-B62A5DC0A05C}" type="datetime1">
              <a:rPr lang="zh-CN" altLang="en-US" sz="1200" smtClean="0">
                <a:solidFill>
                  <a:srgbClr val="000000"/>
                </a:solidFill>
              </a:rPr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t>2019/10/4</a:t>
            </a:fld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lIns="69966" tIns="34985" rIns="69966" bIns="34985"/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lIns="69966" tIns="34985" rIns="69966" bIns="34985"/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fld id="{0C913308-F349-4B6D-A68A-DD1791B4A57B}" type="slidenum">
              <a:rPr lang="zh-CN" altLang="en-US" sz="1200" smtClean="0">
                <a:solidFill>
                  <a:srgbClr val="000000"/>
                </a:solidFill>
              </a:rPr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>
              <a:solidFill>
                <a:srgbClr val="000000"/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771550"/>
            <a:ext cx="91440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229600" cy="857250"/>
          </a:xfrm>
          <a:prstGeom prst="rect">
            <a:avLst/>
          </a:prstGeom>
        </p:spPr>
        <p:txBody>
          <a:bodyPr vert="horz" lIns="69966" tIns="34985" rIns="69966" bIns="34985" rtlCol="0" anchor="ctr">
            <a:normAutofit/>
          </a:bodyPr>
          <a:lstStyle>
            <a:lvl1pPr algn="l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690073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普通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24925"/>
              </p:ext>
            </p:extLst>
          </p:nvPr>
        </p:nvGraphicFramePr>
        <p:xfrm>
          <a:off x="1589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0111" y="160144"/>
            <a:ext cx="8686237" cy="50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tabLst>
                <a:tab pos="329647" algn="l"/>
              </a:tabLst>
              <a:defRPr baseline="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lvl="0"/>
            <a:r>
              <a:rPr lang="zh-CN" altLang="en-US" noProof="0" dirty="0"/>
              <a:t>标题</a:t>
            </a:r>
            <a:endParaRPr lang="en-US" altLang="zh-CN" noProof="0" dirty="0"/>
          </a:p>
        </p:txBody>
      </p:sp>
      <p:sp>
        <p:nvSpPr>
          <p:cNvPr id="6" name="McK 1. On-page tracker" hidden="1"/>
          <p:cNvSpPr>
            <a:spLocks noChangeArrowheads="1"/>
          </p:cNvSpPr>
          <p:nvPr userDrawn="1"/>
        </p:nvSpPr>
        <p:spPr bwMode="auto">
          <a:xfrm>
            <a:off x="121487" y="20651"/>
            <a:ext cx="797349" cy="20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856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 userDrawn="1"/>
        </p:nvSpPr>
        <p:spPr bwMode="auto">
          <a:xfrm>
            <a:off x="121489" y="406963"/>
            <a:ext cx="879411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0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 userDrawn="1"/>
        </p:nvGrpSpPr>
        <p:grpSpPr bwMode="auto">
          <a:xfrm>
            <a:off x="121490" y="4628428"/>
            <a:ext cx="8722839" cy="426398"/>
            <a:chOff x="75" y="3810"/>
            <a:chExt cx="5385" cy="351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75" y="3810"/>
              <a:ext cx="538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0170" indent="-80170" defTabSz="685088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900" dirty="0">
                  <a:solidFill>
                    <a:srgbClr val="000000"/>
                  </a:solidFill>
                </a:rPr>
                <a:t>1 </a:t>
              </a:r>
              <a:r>
                <a:rPr lang="zh-CN" altLang="en-US" sz="900">
                  <a:solidFill>
                    <a:srgbClr val="000000"/>
                  </a:solidFill>
                </a:rPr>
                <a:t>注</a:t>
              </a:r>
              <a:endParaRPr lang="en-US" altLang="zh-CN" sz="900" dirty="0">
                <a:solidFill>
                  <a:srgbClr val="000000"/>
                </a:solidFill>
              </a:endParaRP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75" y="4045"/>
              <a:ext cx="43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555194" indent="-555194" defTabSz="815441" fontAlgn="base">
                <a:spcBef>
                  <a:spcPct val="0"/>
                </a:spcBef>
                <a:spcAft>
                  <a:spcPct val="0"/>
                </a:spcAft>
                <a:tabLst>
                  <a:tab pos="558086" algn="l"/>
                </a:tabLst>
                <a:defRPr/>
              </a:pPr>
              <a:r>
                <a:rPr lang="zh-CN" altLang="en-US" sz="900">
                  <a:solidFill>
                    <a:srgbClr val="000000"/>
                  </a:solidFill>
                </a:rPr>
                <a:t>资料来源：</a:t>
              </a:r>
              <a:endParaRPr lang="en-US" altLang="zh-CN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ACET" hidden="1"/>
          <p:cNvGrpSpPr>
            <a:grpSpLocks/>
          </p:cNvGrpSpPr>
          <p:nvPr userDrawn="1"/>
        </p:nvGrpSpPr>
        <p:grpSpPr bwMode="auto">
          <a:xfrm>
            <a:off x="1482157" y="771405"/>
            <a:ext cx="4350890" cy="479849"/>
            <a:chOff x="915" y="635"/>
            <a:chExt cx="2686" cy="395"/>
          </a:xfrm>
        </p:grpSpPr>
        <p:cxnSp>
          <p:nvCxnSpPr>
            <p:cNvPr id="12" name="AutoShape 249"/>
            <p:cNvCxnSpPr>
              <a:cxnSpLocks noChangeShapeType="1"/>
              <a:stCxn id="13" idx="4"/>
              <a:endCxn id="1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635"/>
              <a:ext cx="2686" cy="39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856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500" b="1" dirty="0">
                  <a:solidFill>
                    <a:srgbClr val="000000"/>
                  </a:solidFill>
                </a:rPr>
                <a:t>Title</a:t>
              </a:r>
            </a:p>
            <a:p>
              <a:pPr defTabSz="6856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5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32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623" y="1222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222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093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496025" y="232113"/>
            <a:ext cx="3624904" cy="27698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zh-CN" sz="1800" b="1" dirty="0"/>
              <a:t>CLICK</a:t>
            </a:r>
            <a:r>
              <a:rPr kumimoji="1" lang="zh-CN" altLang="en-US" sz="1800" b="1" dirty="0"/>
              <a:t> </a:t>
            </a:r>
            <a:r>
              <a:rPr kumimoji="1" lang="en-US" altLang="zh-CN" sz="1800" b="1" dirty="0"/>
              <a:t>HERE</a:t>
            </a:r>
            <a:r>
              <a:rPr kumimoji="1" lang="zh-CN" altLang="en-US" sz="1800" b="1" dirty="0"/>
              <a:t> </a:t>
            </a:r>
            <a:r>
              <a:rPr kumimoji="1" lang="en-US" altLang="zh-CN" sz="1800" b="1" dirty="0"/>
              <a:t>TO</a:t>
            </a:r>
            <a:r>
              <a:rPr kumimoji="1" lang="zh-CN" altLang="en-US" sz="1800" b="1" dirty="0"/>
              <a:t> </a:t>
            </a:r>
            <a:r>
              <a:rPr kumimoji="1" lang="en-US" altLang="zh-CN" sz="1800" b="1" dirty="0"/>
              <a:t>ADD</a:t>
            </a:r>
            <a:r>
              <a:rPr kumimoji="1" lang="zh-CN" altLang="en-US" sz="1800" b="1" dirty="0"/>
              <a:t> </a:t>
            </a:r>
            <a:r>
              <a:rPr kumimoji="1" lang="en-US" altLang="zh-CN" sz="1800" b="1" dirty="0"/>
              <a:t>YOUR</a:t>
            </a:r>
            <a:r>
              <a:rPr kumimoji="1" lang="zh-CN" altLang="en-US" sz="1800" b="1" dirty="0"/>
              <a:t> </a:t>
            </a:r>
            <a:r>
              <a:rPr kumimoji="1" lang="en-US" altLang="zh-CN" sz="1800" b="1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2003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312600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fld id="{26ED1B59-C3C7-4F30-BBCD-4D7095B1D9D6}" type="datetimeFigureOut">
              <a:rPr lang="zh-CN" altLang="en-US" sz="1200" smtClean="0">
                <a:solidFill>
                  <a:srgbClr val="000000"/>
                </a:solidFill>
              </a:rPr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t>2019/10/4</a:t>
            </a:fld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fld id="{E7D5C609-8FD4-477F-8E66-22E8E4300AC3}" type="slidenum">
              <a:rPr lang="zh-CN" altLang="en-US" sz="1200" smtClean="0">
                <a:solidFill>
                  <a:srgbClr val="000000"/>
                </a:solidFill>
              </a:rPr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09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045" y="1"/>
            <a:ext cx="9054539" cy="539874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sz="2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0177" y="4870295"/>
            <a:ext cx="403823" cy="273206"/>
          </a:xfrm>
          <a:prstGeom prst="rect">
            <a:avLst/>
          </a:prstGeom>
        </p:spPr>
        <p:txBody>
          <a:bodyPr lIns="65021" tIns="32510" rIns="65021" bIns="32510"/>
          <a:lstStyle>
            <a:lvl1pPr algn="ctr">
              <a:defRPr sz="1100" b="0">
                <a:latin typeface="Arial" pitchFamily="34" charset="0"/>
                <a:cs typeface="Arial" pitchFamily="34" charset="0"/>
              </a:defRPr>
            </a:lvl1pPr>
          </a:lstStyle>
          <a:p>
            <a:pPr defTabSz="685783"/>
            <a:fld id="{118D5ACA-62CA-46DB-AD6B-12EDD6D51A23}" type="slidenum">
              <a:rPr lang="zh-CN" altLang="en-US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1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1" y="310039"/>
            <a:ext cx="525065" cy="52506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3300" b="1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1"/>
            <a:ext cx="740093" cy="31003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525067" y="310040"/>
            <a:ext cx="215027" cy="21502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40093" y="310040"/>
            <a:ext cx="215027" cy="21502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25067" y="620079"/>
            <a:ext cx="215027" cy="215027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866358" y="436304"/>
            <a:ext cx="398800" cy="39880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157645" y="328792"/>
            <a:ext cx="215027" cy="215027"/>
          </a:xfrm>
          <a:prstGeom prst="rect">
            <a:avLst/>
          </a:prstGeom>
          <a:solidFill>
            <a:srgbClr val="66C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01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1" y="310039"/>
            <a:ext cx="525065" cy="52506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3300" b="1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1"/>
            <a:ext cx="740093" cy="31003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525067" y="310040"/>
            <a:ext cx="215027" cy="21502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40093" y="310040"/>
            <a:ext cx="215027" cy="21502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25067" y="620079"/>
            <a:ext cx="215027" cy="215027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866358" y="436304"/>
            <a:ext cx="398800" cy="39880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157645" y="328792"/>
            <a:ext cx="215027" cy="215027"/>
          </a:xfrm>
          <a:prstGeom prst="rect">
            <a:avLst/>
          </a:prstGeom>
          <a:solidFill>
            <a:srgbClr val="66C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61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78" y="2383"/>
            <a:ext cx="9149027" cy="514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>
            <a:grpSpLocks noChangeAspect="1"/>
          </p:cNvGrpSpPr>
          <p:nvPr userDrawn="1"/>
        </p:nvGrpSpPr>
        <p:grpSpPr>
          <a:xfrm>
            <a:off x="124467" y="43877"/>
            <a:ext cx="1150838" cy="432048"/>
            <a:chOff x="13103547" y="829734"/>
            <a:chExt cx="2203232" cy="82728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86494" y="885667"/>
              <a:ext cx="1720285" cy="720000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 userDrawn="1"/>
          </p:nvGrpSpPr>
          <p:grpSpPr>
            <a:xfrm>
              <a:off x="13103547" y="829734"/>
              <a:ext cx="171450" cy="827288"/>
              <a:chOff x="12841961" y="829734"/>
              <a:chExt cx="171450" cy="827288"/>
            </a:xfrm>
          </p:grpSpPr>
          <p:cxnSp>
            <p:nvCxnSpPr>
              <p:cNvPr id="26" name="直接连接符 25"/>
              <p:cNvCxnSpPr/>
              <p:nvPr userDrawn="1"/>
            </p:nvCxnSpPr>
            <p:spPr>
              <a:xfrm>
                <a:off x="12841961" y="829734"/>
                <a:ext cx="0" cy="827288"/>
              </a:xfrm>
              <a:prstGeom prst="line">
                <a:avLst/>
              </a:prstGeom>
              <a:ln w="57150">
                <a:solidFill>
                  <a:srgbClr val="EA54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 userDrawn="1"/>
            </p:nvCxnSpPr>
            <p:spPr>
              <a:xfrm>
                <a:off x="13013411" y="829734"/>
                <a:ext cx="0" cy="827288"/>
              </a:xfrm>
              <a:prstGeom prst="line">
                <a:avLst/>
              </a:prstGeom>
              <a:ln w="25400">
                <a:solidFill>
                  <a:srgbClr val="EA54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4198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0" cy="85725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0" y="1151335"/>
            <a:ext cx="4041775" cy="479822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0211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1" y="310039"/>
            <a:ext cx="525065" cy="52506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3300" b="1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1"/>
            <a:ext cx="740093" cy="31003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525067" y="310040"/>
            <a:ext cx="215027" cy="21502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40093" y="310040"/>
            <a:ext cx="215027" cy="21502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25067" y="620079"/>
            <a:ext cx="215027" cy="215027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866358" y="436304"/>
            <a:ext cx="398800" cy="39880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157645" y="328792"/>
            <a:ext cx="215027" cy="215027"/>
          </a:xfrm>
          <a:prstGeom prst="rect">
            <a:avLst/>
          </a:prstGeom>
          <a:solidFill>
            <a:srgbClr val="66C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46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4" tIns="45712" rIns="91424" bIns="45712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2" rIns="91424" bIns="45712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2" rIns="91424" bIns="45712"/>
          <a:lstStyle/>
          <a:p>
            <a:pPr defTabSz="685783"/>
            <a:fld id="{88DB6A9D-F64C-4B2E-87E3-B97FF956EFE9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628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45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cK Title Elements" hidden="1"/>
          <p:cNvGrpSpPr>
            <a:grpSpLocks/>
          </p:cNvGrpSpPr>
          <p:nvPr/>
        </p:nvGrpSpPr>
        <p:grpSpPr bwMode="auto">
          <a:xfrm>
            <a:off x="7" y="2"/>
            <a:ext cx="7729879" cy="5144715"/>
            <a:chOff x="0" y="0"/>
            <a:chExt cx="4772" cy="4235"/>
          </a:xfrm>
        </p:grpSpPr>
        <p:sp>
          <p:nvSpPr>
            <p:cNvPr id="1217547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28"/>
              <a:ext cx="310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</a:rPr>
                <a:t>文件类型</a:t>
              </a:r>
              <a:endParaRPr lang="en-US" altLang="zh-CN" sz="900" dirty="0">
                <a:solidFill>
                  <a:srgbClr val="000000"/>
                </a:solidFill>
              </a:endParaRPr>
            </a:p>
          </p:txBody>
        </p:sp>
        <p:sp>
          <p:nvSpPr>
            <p:cNvPr id="1217548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6"/>
              <a:ext cx="310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rgbClr val="000000"/>
                  </a:solidFill>
                </a:rPr>
                <a:t>日期</a:t>
              </a:r>
              <a:endParaRPr lang="en-US" altLang="zh-CN" sz="900" dirty="0">
                <a:solidFill>
                  <a:srgbClr val="000000"/>
                </a:solidFill>
              </a:endParaRPr>
            </a:p>
          </p:txBody>
        </p:sp>
        <p:sp>
          <p:nvSpPr>
            <p:cNvPr id="1217549" name="McK Disclaimer" hidden="1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63" y="3741"/>
              <a:ext cx="277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01638" defTabSz="804863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04863" defTabSz="804863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206500" defTabSz="804863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608138" defTabSz="804863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065338" defTabSz="8048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522538" defTabSz="8048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2979738" defTabSz="8048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436938" defTabSz="80486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500" dirty="0">
                  <a:solidFill>
                    <a:srgbClr val="000000"/>
                  </a:solidFill>
                </a:rPr>
                <a:t>机密和专有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500" dirty="0">
                  <a:solidFill>
                    <a:srgbClr val="000000"/>
                  </a:solidFill>
                </a:rPr>
                <a:t>未经麦肯锡许可，任何对此资料的使用严格禁止</a:t>
              </a:r>
              <a:endParaRPr lang="en-US" altLang="zh-CN" sz="500" dirty="0">
                <a:solidFill>
                  <a:srgbClr val="000000"/>
                </a:solidFill>
              </a:endParaRPr>
            </a:p>
          </p:txBody>
        </p:sp>
        <p:sp>
          <p:nvSpPr>
            <p:cNvPr id="1217550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217551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783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17552" name="TitleBottomBarBW" hidden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68" y="4930918"/>
            <a:ext cx="1670055" cy="1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188640" y="195486"/>
            <a:ext cx="108012" cy="432048"/>
          </a:xfrm>
          <a:prstGeom prst="rect">
            <a:avLst/>
          </a:prstGeom>
          <a:solidFill>
            <a:srgbClr val="345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2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4" y="55823"/>
            <a:ext cx="4680520" cy="35750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862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 userDrawn="1"/>
        </p:nvGraphicFramePr>
        <p:xfrm>
          <a:off x="259905" y="168319"/>
          <a:ext cx="8964488" cy="2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99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3" y="204797"/>
            <a:ext cx="5111749" cy="438983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4" cy="351829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101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13"/>
            <a:ext cx="5486400" cy="60364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775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21" Type="http://schemas.openxmlformats.org/officeDocument/2006/relationships/diagramQuickStyle" Target="../diagrams/quickStyle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diagramColors" Target="../diagrams/colors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.xml"/><Relationship Id="rId20" Type="http://schemas.openxmlformats.org/officeDocument/2006/relationships/diagramLayout" Target="../diagrams/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diagramLayout" Target="../diagrams/layout1.xml"/><Relationship Id="rId23" Type="http://schemas.microsoft.com/office/2007/relationships/diagramDrawing" Target="../diagrams/drawing2.xml"/><Relationship Id="rId10" Type="http://schemas.openxmlformats.org/officeDocument/2006/relationships/slideLayout" Target="../slideLayouts/slideLayout10.xml"/><Relationship Id="rId19" Type="http://schemas.openxmlformats.org/officeDocument/2006/relationships/diagramData" Target="../diagrams/data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Data" Target="../diagrams/data1.xml"/><Relationship Id="rId22" Type="http://schemas.openxmlformats.org/officeDocument/2006/relationships/diagramColors" Target="../diagrams/colors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ags" Target="../tags/tag9.xml"/><Relationship Id="rId5" Type="http://schemas.openxmlformats.org/officeDocument/2006/relationships/vmlDrawing" Target="../drawings/vmlDrawing8.v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37.xml"/><Relationship Id="rId7" Type="http://schemas.openxmlformats.org/officeDocument/2006/relationships/tags" Target="../tags/tag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6.xml"/><Relationship Id="rId9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oleObject" Target="../embeddings/oleObject15.bin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1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ags" Target="../tags/tag17.xml"/><Relationship Id="rId5" Type="http://schemas.openxmlformats.org/officeDocument/2006/relationships/slideLayout" Target="../slideLayouts/slideLayout42.xml"/><Relationship Id="rId10" Type="http://schemas.openxmlformats.org/officeDocument/2006/relationships/vmlDrawing" Target="../drawings/vmlDrawing15.v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7.xml"/><Relationship Id="rId14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Grp="1" noChangeArrowheads="1"/>
          </p:cNvSpPr>
          <p:nvPr/>
        </p:nvSpPr>
        <p:spPr bwMode="auto">
          <a:xfrm>
            <a:off x="7925014" y="4847035"/>
            <a:ext cx="99042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0" rIns="91400" bIns="457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FFFF"/>
                </a:solidFill>
                <a:latin typeface="黑体" pitchFamily="2" charset="-122"/>
              </a:rPr>
              <a:t>P</a:t>
            </a:r>
            <a:fld id="{DAA692BB-08C6-4FCC-BE87-1880C8579CF3}" type="slidenum">
              <a:rPr lang="zh-CN" altLang="en-US" sz="1200">
                <a:solidFill>
                  <a:srgbClr val="FFFFFF"/>
                </a:solidFill>
                <a:latin typeface="黑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ja-JP" sz="120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1200">
              <a:solidFill>
                <a:srgbClr val="FFFFFF"/>
              </a:solidFill>
              <a:latin typeface="黑体" pitchFamily="2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07506" y="54014"/>
          <a:ext cx="8964488" cy="2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115715" y="61739"/>
          <a:ext cx="8964488" cy="2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3077" name="Picture 7" descr="1321321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6676"/>
            <a:ext cx="9144000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Grp="1" noChangeArrowheads="1"/>
          </p:cNvSpPr>
          <p:nvPr userDrawn="1"/>
        </p:nvSpPr>
        <p:spPr bwMode="auto">
          <a:xfrm>
            <a:off x="8692853" y="4898140"/>
            <a:ext cx="774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fld id="{45AE617F-E828-4D8F-9A2B-1B92178D2912}" type="slidenum">
              <a:rPr lang="zh-CN" altLang="en-US" sz="1000">
                <a:solidFill>
                  <a:srgbClr val="FFFFFF"/>
                </a:solidFill>
                <a:latin typeface="Arial Narrow" pitchFamily="34" charset="0"/>
                <a:ea typeface="MHeiHKS-Bold" charset="-120"/>
              </a:rPr>
              <a:pPr/>
              <a:t>‹#›</a:t>
            </a:fld>
            <a:r>
              <a:rPr lang="ja-JP" altLang="en-US" sz="1000" dirty="0">
                <a:solidFill>
                  <a:srgbClr val="FFFFFF"/>
                </a:solidFill>
                <a:latin typeface="MHeiHKS-Bold" charset="-120"/>
                <a:ea typeface="MHeiHKS-Bold" charset="-120"/>
              </a:rPr>
              <a:t>页</a:t>
            </a:r>
            <a:r>
              <a:rPr lang="en-US" altLang="ja-JP" sz="1000" dirty="0">
                <a:solidFill>
                  <a:srgbClr val="FFFFFF"/>
                </a:solidFill>
                <a:latin typeface="MHeiHKS-Bold" charset="-120"/>
                <a:ea typeface="MHeiHKS-Bold" charset="-120"/>
              </a:rPr>
              <a:t> </a:t>
            </a:r>
            <a:endParaRPr lang="zh-CN" altLang="en-US" sz="1000" dirty="0">
              <a:solidFill>
                <a:srgbClr val="FFFFFF"/>
              </a:solidFill>
              <a:latin typeface="MHeiHKS-Bold" charset="-120"/>
              <a:ea typeface="MHeiHKS-Bold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9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Franklin Gothic Medium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Franklin Gothic Medium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Franklin Gothic Medium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Franklin Gothic Medium" pitchFamily="34" charset="0"/>
          <a:ea typeface="微软雅黑" pitchFamily="34" charset="-122"/>
        </a:defRPr>
      </a:lvl5pPr>
      <a:lvl6pPr marL="45710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华文楷体" pitchFamily="2" charset="-122"/>
          <a:ea typeface="宋体" pitchFamily="2" charset="-122"/>
        </a:defRPr>
      </a:lvl6pPr>
      <a:lvl7pPr marL="91422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华文楷体" pitchFamily="2" charset="-122"/>
          <a:ea typeface="宋体" pitchFamily="2" charset="-122"/>
        </a:defRPr>
      </a:lvl7pPr>
      <a:lvl8pPr marL="137132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华文楷体" pitchFamily="2" charset="-122"/>
          <a:ea typeface="宋体" pitchFamily="2" charset="-122"/>
        </a:defRPr>
      </a:lvl8pPr>
      <a:lvl9pPr marL="1828439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3300"/>
          </a:solidFill>
          <a:latin typeface="华文楷体" pitchFamily="2" charset="-122"/>
          <a:ea typeface="宋体" pitchFamily="2" charset="-122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</a:defRPr>
      </a:lvl2pPr>
      <a:lvl3pPr marL="1142773" indent="-228552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ü"/>
        <a:defRPr>
          <a:solidFill>
            <a:schemeClr val="tx1"/>
          </a:solidFill>
          <a:latin typeface="+mn-lt"/>
          <a:ea typeface="+mn-ea"/>
        </a:defRPr>
      </a:lvl3pPr>
      <a:lvl4pPr marL="1599880" indent="-228552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4pPr>
      <a:lvl5pPr marL="2056991" indent="-228552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5pPr>
      <a:lvl6pPr marL="2514096" indent="-228552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6pPr>
      <a:lvl7pPr marL="2971208" indent="-228552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7pPr>
      <a:lvl8pPr marL="3428316" indent="-228552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8pPr>
      <a:lvl9pPr marL="3885424" indent="-228552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9537265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0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7" y="2794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4691" fontAlgn="base">
              <a:spcBef>
                <a:spcPct val="0"/>
              </a:spcBef>
              <a:spcAft>
                <a:spcPct val="0"/>
              </a:spcAft>
            </a:pPr>
            <a:endParaRPr lang="en-US" altLang="zh-CN" sz="60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897" y="577985"/>
            <a:ext cx="8335345" cy="9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zh-CN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28690" y="176149"/>
            <a:ext cx="86156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12" name="McK 1. On-page tracker" hidden="1"/>
          <p:cNvSpPr>
            <a:spLocks noChangeArrowheads="1"/>
          </p:cNvSpPr>
          <p:nvPr/>
        </p:nvSpPr>
        <p:spPr bwMode="auto">
          <a:xfrm>
            <a:off x="121490" y="20654"/>
            <a:ext cx="690093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3" name="McK 3. Unit of measure" hidden="1"/>
          <p:cNvSpPr txBox="1">
            <a:spLocks noChangeArrowheads="1"/>
          </p:cNvSpPr>
          <p:nvPr/>
        </p:nvSpPr>
        <p:spPr bwMode="auto">
          <a:xfrm>
            <a:off x="121496" y="406976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4" name="McK Slide Elements" hidden="1"/>
          <p:cNvGrpSpPr>
            <a:grpSpLocks/>
          </p:cNvGrpSpPr>
          <p:nvPr/>
        </p:nvGrpSpPr>
        <p:grpSpPr bwMode="auto">
          <a:xfrm>
            <a:off x="121489" y="4641794"/>
            <a:ext cx="8722840" cy="404531"/>
            <a:chOff x="75" y="3821"/>
            <a:chExt cx="5385" cy="333"/>
          </a:xfrm>
        </p:grpSpPr>
        <p:sp>
          <p:nvSpPr>
            <p:cNvPr id="15" name="McK 4. Footnote"/>
            <p:cNvSpPr txBox="1">
              <a:spLocks noChangeArrowheads="1"/>
            </p:cNvSpPr>
            <p:nvPr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80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zh-CN" altLang="en-US" sz="800" dirty="0">
                  <a:solidFill>
                    <a:srgbClr val="000000"/>
                  </a:solidFill>
                  <a:latin typeface="Arial"/>
                </a:rPr>
                <a:t>注</a:t>
              </a:r>
              <a:endParaRPr lang="en-US" altLang="zh-CN" sz="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McK 5. Source"/>
            <p:cNvSpPr>
              <a:spLocks noChangeArrowheads="1"/>
            </p:cNvSpPr>
            <p:nvPr/>
          </p:nvSpPr>
          <p:spPr bwMode="auto">
            <a:xfrm>
              <a:off x="75" y="4049"/>
              <a:ext cx="432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66169" indent="-466169" defTabSz="684691" fontAlgn="base">
                <a:spcBef>
                  <a:spcPct val="0"/>
                </a:spcBef>
                <a:spcAft>
                  <a:spcPct val="0"/>
                </a:spcAft>
                <a:tabLst>
                  <a:tab pos="468599" algn="l"/>
                </a:tabLst>
              </a:pPr>
              <a:r>
                <a:rPr lang="zh-CN" altLang="en-US" sz="800" dirty="0">
                  <a:solidFill>
                    <a:srgbClr val="000000"/>
                  </a:solidFill>
                </a:rPr>
                <a:t>资料来源：</a:t>
              </a:r>
              <a:endParaRPr lang="en-US" altLang="zh-CN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ACET" hidden="1"/>
          <p:cNvGrpSpPr>
            <a:grpSpLocks/>
          </p:cNvGrpSpPr>
          <p:nvPr/>
        </p:nvGrpSpPr>
        <p:grpSpPr bwMode="auto">
          <a:xfrm>
            <a:off x="1482161" y="860088"/>
            <a:ext cx="4350891" cy="391168"/>
            <a:chOff x="915" y="708"/>
            <a:chExt cx="2686" cy="322"/>
          </a:xfrm>
        </p:grpSpPr>
        <p:cxnSp>
          <p:nvCxnSpPr>
            <p:cNvPr id="18" name="AutoShape 249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Rectangle 1134"/>
          <p:cNvSpPr>
            <a:spLocks noChangeArrowheads="1"/>
          </p:cNvSpPr>
          <p:nvPr userDrawn="1"/>
        </p:nvSpPr>
        <p:spPr bwMode="gray">
          <a:xfrm>
            <a:off x="0" y="5021919"/>
            <a:ext cx="9144000" cy="116622"/>
          </a:xfrm>
          <a:prstGeom prst="rect">
            <a:avLst/>
          </a:prstGeom>
          <a:solidFill>
            <a:srgbClr val="0029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957" tIns="34985" rIns="69957" bIns="3498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22" name="Slide Number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8701239" y="5021919"/>
            <a:ext cx="343824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FFFFFF"/>
                </a:solidFill>
              </a:rPr>
              <a:t>第</a:t>
            </a:r>
            <a:fld id="{42C328C1-A84F-4A39-A664-DBA00541A8C6}" type="slidenum">
              <a:rPr lang="en-US" sz="8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zh-CN" altLang="en-US" sz="800" dirty="0">
                <a:solidFill>
                  <a:srgbClr val="FFFFFF"/>
                </a:solidFill>
              </a:rPr>
              <a:t>页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A352750-D383-48B3-B42C-017F12EFE23A}"/>
              </a:ext>
            </a:extLst>
          </p:cNvPr>
          <p:cNvSpPr/>
          <p:nvPr userDrawn="1"/>
        </p:nvSpPr>
        <p:spPr>
          <a:xfrm>
            <a:off x="0" y="-3640"/>
            <a:ext cx="9144000" cy="645944"/>
          </a:xfrm>
          <a:prstGeom prst="rect">
            <a:avLst/>
          </a:prstGeom>
          <a:solidFill>
            <a:srgbClr val="0029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57" tIns="34985" rIns="69957" bIns="3498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5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l" defTabSz="684691" rtl="0" eaLnBrk="1" fontAlgn="base" hangingPunct="1">
        <a:spcBef>
          <a:spcPct val="0"/>
        </a:spcBef>
        <a:spcAft>
          <a:spcPct val="0"/>
        </a:spcAft>
        <a:tabLst>
          <a:tab pos="276789" algn="l"/>
        </a:tabLst>
        <a:defRPr sz="1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2pPr>
      <a:lvl3pPr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3pPr>
      <a:lvl4pPr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4pPr>
      <a:lvl5pPr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5pPr>
      <a:lvl6pPr marL="349626"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6pPr>
      <a:lvl7pPr marL="699254"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7pPr>
      <a:lvl8pPr marL="1048890"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8pPr>
      <a:lvl9pPr marL="1398516"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 baseline="0">
          <a:solidFill>
            <a:schemeClr val="tx1"/>
          </a:solidFill>
          <a:latin typeface="+mn-ea"/>
          <a:ea typeface="+mn-ea"/>
          <a:cs typeface="+mn-cs"/>
        </a:defRPr>
      </a:lvl1pPr>
      <a:lvl2pPr marL="148112" indent="-146897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 baseline="0">
          <a:solidFill>
            <a:schemeClr val="tx1"/>
          </a:solidFill>
          <a:latin typeface="+mn-ea"/>
        </a:defRPr>
      </a:lvl2pPr>
      <a:lvl3pPr marL="349626" indent="-200308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 baseline="0">
          <a:solidFill>
            <a:schemeClr val="tx1"/>
          </a:solidFill>
          <a:latin typeface="+mn-ea"/>
        </a:defRPr>
      </a:lvl3pPr>
      <a:lvl4pPr marL="469814" indent="-118971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 baseline="0">
          <a:solidFill>
            <a:schemeClr val="tx1"/>
          </a:solidFill>
          <a:latin typeface="+mn-ea"/>
        </a:defRPr>
      </a:lvl4pPr>
      <a:lvl5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ea"/>
        </a:defRPr>
      </a:lvl5pPr>
      <a:lvl6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6pPr>
      <a:lvl7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7pPr>
      <a:lvl8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8pPr>
      <a:lvl9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626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9254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8890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8516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8148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7775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404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7033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629469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7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47"/>
            <a:endParaRPr kumimoji="1"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6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68566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8" indent="-171418" algn="l" defTabSz="6856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9"/>
          <p:cNvSpPr/>
          <p:nvPr/>
        </p:nvSpPr>
        <p:spPr bwMode="auto">
          <a:xfrm rot="10800000" flipH="1" flipV="1">
            <a:off x="6" y="0"/>
            <a:ext cx="9143999" cy="5153438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00"/>
              </a:gs>
              <a:gs pos="50000">
                <a:srgbClr val="FF6600"/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</p:spPr>
        <p:txBody>
          <a:bodyPr lIns="91424" tIns="45712" rIns="91424" bIns="45712" rtlCol="0" anchor="ctr"/>
          <a:lstStyle/>
          <a:p>
            <a:pPr algn="ctr">
              <a:defRPr/>
            </a:pPr>
            <a:endParaRPr lang="de-DE" kern="0" dirty="0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50" name="Rechteck 8"/>
          <p:cNvSpPr/>
          <p:nvPr/>
        </p:nvSpPr>
        <p:spPr bwMode="auto">
          <a:xfrm flipH="1">
            <a:off x="6" y="-2"/>
            <a:ext cx="9143999" cy="5103000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lIns="91424" tIns="45712" rIns="91424" bIns="45712" rtlCol="0" anchor="ctr"/>
          <a:lstStyle/>
          <a:p>
            <a:pPr algn="ctr">
              <a:defRPr/>
            </a:pPr>
            <a:endParaRPr lang="de-DE" kern="0" dirty="0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649155"/>
            <a:ext cx="9154192" cy="32393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9900"/>
              </a:gs>
              <a:gs pos="50000">
                <a:srgbClr val="FF6600"/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</p:spPr>
        <p:txBody>
          <a:bodyPr lIns="91424" tIns="45712" rIns="91424" bIns="45712" rtlCol="0" anchor="ctr"/>
          <a:lstStyle/>
          <a:p>
            <a:pPr algn="ctr"/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71282" y="115093"/>
            <a:ext cx="9072721" cy="404906"/>
          </a:xfrm>
          <a:prstGeom prst="rect">
            <a:avLst/>
          </a:prstGeom>
        </p:spPr>
        <p:txBody>
          <a:bodyPr lIns="91424" tIns="45712" rIns="91424" bIns="45712" anchor="ctr">
            <a:normAutofit fontScale="85000" lnSpcReduction="20000"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71807" y="4840005"/>
            <a:ext cx="567222" cy="273844"/>
          </a:xfrm>
          <a:prstGeom prst="rect">
            <a:avLst/>
          </a:prstGeom>
        </p:spPr>
        <p:txBody>
          <a:bodyPr lIns="87899" tIns="43950" rIns="87899" bIns="43950"/>
          <a:lstStyle>
            <a:lvl1pPr algn="ctr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 defTabSz="878971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878971"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defTabSz="121892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4" indent="-457094" algn="l" defTabSz="121892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3" indent="-380918" algn="l" defTabSz="121892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8" indent="-304732" algn="l" defTabSz="121892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3" indent="-304732" algn="l" defTabSz="121892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1" indent="-304732" algn="l" defTabSz="121892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32" algn="l" defTabSz="1218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2" algn="l" defTabSz="1218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32" algn="l" defTabSz="1218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8" indent="-304732" algn="l" defTabSz="1218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5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9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4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31224748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47"/>
            <a:endParaRPr kumimoji="1"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defTabSz="68566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8" indent="-171418" algn="l" defTabSz="6856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29328316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0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7" y="2794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4691" fontAlgn="base">
              <a:spcBef>
                <a:spcPct val="0"/>
              </a:spcBef>
              <a:spcAft>
                <a:spcPct val="0"/>
              </a:spcAft>
            </a:pPr>
            <a:endParaRPr lang="en-US" altLang="zh-CN" sz="60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897" y="577985"/>
            <a:ext cx="8335345" cy="9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zh-CN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28690" y="176149"/>
            <a:ext cx="86156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12" name="McK 1. On-page tracker" hidden="1"/>
          <p:cNvSpPr>
            <a:spLocks noChangeArrowheads="1"/>
          </p:cNvSpPr>
          <p:nvPr/>
        </p:nvSpPr>
        <p:spPr bwMode="auto">
          <a:xfrm>
            <a:off x="121490" y="20654"/>
            <a:ext cx="690093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3" name="McK 3. Unit of measure" hidden="1"/>
          <p:cNvSpPr txBox="1">
            <a:spLocks noChangeArrowheads="1"/>
          </p:cNvSpPr>
          <p:nvPr/>
        </p:nvSpPr>
        <p:spPr bwMode="auto">
          <a:xfrm>
            <a:off x="121496" y="406976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4" name="McK Slide Elements" hidden="1"/>
          <p:cNvGrpSpPr>
            <a:grpSpLocks/>
          </p:cNvGrpSpPr>
          <p:nvPr/>
        </p:nvGrpSpPr>
        <p:grpSpPr bwMode="auto">
          <a:xfrm>
            <a:off x="121489" y="4641794"/>
            <a:ext cx="8722840" cy="404531"/>
            <a:chOff x="75" y="3821"/>
            <a:chExt cx="5385" cy="333"/>
          </a:xfrm>
        </p:grpSpPr>
        <p:sp>
          <p:nvSpPr>
            <p:cNvPr id="15" name="McK 4. Footnote"/>
            <p:cNvSpPr txBox="1">
              <a:spLocks noChangeArrowheads="1"/>
            </p:cNvSpPr>
            <p:nvPr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80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zh-CN" altLang="en-US" sz="800" dirty="0">
                  <a:solidFill>
                    <a:srgbClr val="000000"/>
                  </a:solidFill>
                  <a:latin typeface="Arial"/>
                </a:rPr>
                <a:t>注</a:t>
              </a:r>
              <a:endParaRPr lang="en-US" altLang="zh-CN" sz="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McK 5. Source"/>
            <p:cNvSpPr>
              <a:spLocks noChangeArrowheads="1"/>
            </p:cNvSpPr>
            <p:nvPr/>
          </p:nvSpPr>
          <p:spPr bwMode="auto">
            <a:xfrm>
              <a:off x="75" y="4049"/>
              <a:ext cx="432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66169" indent="-466169" defTabSz="684691" fontAlgn="base">
                <a:spcBef>
                  <a:spcPct val="0"/>
                </a:spcBef>
                <a:spcAft>
                  <a:spcPct val="0"/>
                </a:spcAft>
                <a:tabLst>
                  <a:tab pos="468599" algn="l"/>
                </a:tabLst>
              </a:pPr>
              <a:r>
                <a:rPr lang="zh-CN" altLang="en-US" sz="800" dirty="0">
                  <a:solidFill>
                    <a:srgbClr val="000000"/>
                  </a:solidFill>
                </a:rPr>
                <a:t>资料来源：</a:t>
              </a:r>
              <a:endParaRPr lang="en-US" altLang="zh-CN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ACET" hidden="1"/>
          <p:cNvGrpSpPr>
            <a:grpSpLocks/>
          </p:cNvGrpSpPr>
          <p:nvPr/>
        </p:nvGrpSpPr>
        <p:grpSpPr bwMode="auto">
          <a:xfrm>
            <a:off x="1482161" y="860088"/>
            <a:ext cx="4350891" cy="391168"/>
            <a:chOff x="915" y="708"/>
            <a:chExt cx="2686" cy="322"/>
          </a:xfrm>
        </p:grpSpPr>
        <p:cxnSp>
          <p:nvCxnSpPr>
            <p:cNvPr id="18" name="AutoShape 249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Rectangle 1134"/>
          <p:cNvSpPr>
            <a:spLocks noChangeArrowheads="1"/>
          </p:cNvSpPr>
          <p:nvPr userDrawn="1"/>
        </p:nvSpPr>
        <p:spPr bwMode="gray">
          <a:xfrm>
            <a:off x="0" y="5021919"/>
            <a:ext cx="9144000" cy="116622"/>
          </a:xfrm>
          <a:prstGeom prst="rect">
            <a:avLst/>
          </a:prstGeom>
          <a:solidFill>
            <a:srgbClr val="0029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957" tIns="34985" rIns="69957" bIns="3498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22" name="Slide Number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8701239" y="5021919"/>
            <a:ext cx="343824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srgbClr val="FFFFFF"/>
                </a:solidFill>
              </a:rPr>
              <a:t>第</a:t>
            </a:r>
            <a:fld id="{42C328C1-A84F-4A39-A664-DBA00541A8C6}" type="slidenum">
              <a:rPr lang="en-US" sz="8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zh-CN" altLang="en-US" sz="800" dirty="0">
                <a:solidFill>
                  <a:srgbClr val="FFFFFF"/>
                </a:solidFill>
              </a:rPr>
              <a:t>页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A352750-D383-48B3-B42C-017F12EFE23A}"/>
              </a:ext>
            </a:extLst>
          </p:cNvPr>
          <p:cNvSpPr/>
          <p:nvPr userDrawn="1"/>
        </p:nvSpPr>
        <p:spPr>
          <a:xfrm>
            <a:off x="0" y="-3640"/>
            <a:ext cx="9144000" cy="645944"/>
          </a:xfrm>
          <a:prstGeom prst="rect">
            <a:avLst/>
          </a:prstGeom>
          <a:solidFill>
            <a:srgbClr val="0029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57" tIns="34985" rIns="69957" bIns="3498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7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ftr="0" dt="0"/>
  <p:txStyles>
    <p:titleStyle>
      <a:lvl1pPr algn="l" defTabSz="684691" rtl="0" eaLnBrk="1" fontAlgn="base" hangingPunct="1">
        <a:spcBef>
          <a:spcPct val="0"/>
        </a:spcBef>
        <a:spcAft>
          <a:spcPct val="0"/>
        </a:spcAft>
        <a:tabLst>
          <a:tab pos="276789" algn="l"/>
        </a:tabLst>
        <a:defRPr sz="1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2pPr>
      <a:lvl3pPr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3pPr>
      <a:lvl4pPr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4pPr>
      <a:lvl5pPr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5pPr>
      <a:lvl6pPr marL="349626"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6pPr>
      <a:lvl7pPr marL="699254"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7pPr>
      <a:lvl8pPr marL="1048890"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8pPr>
      <a:lvl9pPr marL="1398516" algn="l" defTabSz="684691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 baseline="0">
          <a:solidFill>
            <a:schemeClr val="tx1"/>
          </a:solidFill>
          <a:latin typeface="+mn-ea"/>
          <a:ea typeface="+mn-ea"/>
          <a:cs typeface="+mn-cs"/>
        </a:defRPr>
      </a:lvl1pPr>
      <a:lvl2pPr marL="148112" indent="-146897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 baseline="0">
          <a:solidFill>
            <a:schemeClr val="tx1"/>
          </a:solidFill>
          <a:latin typeface="+mn-ea"/>
        </a:defRPr>
      </a:lvl2pPr>
      <a:lvl3pPr marL="349626" indent="-200308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 baseline="0">
          <a:solidFill>
            <a:schemeClr val="tx1"/>
          </a:solidFill>
          <a:latin typeface="+mn-ea"/>
        </a:defRPr>
      </a:lvl3pPr>
      <a:lvl4pPr marL="469814" indent="-118971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 baseline="0">
          <a:solidFill>
            <a:schemeClr val="tx1"/>
          </a:solidFill>
          <a:latin typeface="+mn-ea"/>
        </a:defRPr>
      </a:lvl4pPr>
      <a:lvl5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ea"/>
        </a:defRPr>
      </a:lvl5pPr>
      <a:lvl6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6pPr>
      <a:lvl7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7pPr>
      <a:lvl8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8pPr>
      <a:lvl9pPr marL="573393" indent="-99545" algn="l" defTabSz="6846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626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9254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8890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8516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8148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7775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404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7033" algn="l" defTabSz="6992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32051538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29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7" y="2794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4793" fontAlgn="base">
              <a:spcBef>
                <a:spcPct val="0"/>
              </a:spcBef>
              <a:spcAft>
                <a:spcPct val="0"/>
              </a:spcAft>
            </a:pPr>
            <a:endParaRPr lang="en-US" altLang="zh-CN" sz="6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895" y="577985"/>
            <a:ext cx="8335345" cy="9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zh-CN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28687" y="176149"/>
            <a:ext cx="86156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  <p:sp>
        <p:nvSpPr>
          <p:cNvPr id="12" name="McK 1. On-page tracker" hidden="1"/>
          <p:cNvSpPr>
            <a:spLocks noChangeArrowheads="1"/>
          </p:cNvSpPr>
          <p:nvPr/>
        </p:nvSpPr>
        <p:spPr bwMode="auto">
          <a:xfrm>
            <a:off x="121490" y="20654"/>
            <a:ext cx="690093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3" name="McK 3. Unit of measure" hidden="1"/>
          <p:cNvSpPr txBox="1">
            <a:spLocks noChangeArrowheads="1"/>
          </p:cNvSpPr>
          <p:nvPr/>
        </p:nvSpPr>
        <p:spPr bwMode="auto">
          <a:xfrm>
            <a:off x="121496" y="406970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4" name="McK Slide Elements" hidden="1"/>
          <p:cNvGrpSpPr>
            <a:grpSpLocks/>
          </p:cNvGrpSpPr>
          <p:nvPr/>
        </p:nvGrpSpPr>
        <p:grpSpPr bwMode="auto">
          <a:xfrm>
            <a:off x="121489" y="4641788"/>
            <a:ext cx="8722840" cy="404531"/>
            <a:chOff x="75" y="3821"/>
            <a:chExt cx="5385" cy="333"/>
          </a:xfrm>
        </p:grpSpPr>
        <p:sp>
          <p:nvSpPr>
            <p:cNvPr id="15" name="McK 4. Footnote"/>
            <p:cNvSpPr txBox="1">
              <a:spLocks noChangeArrowheads="1"/>
            </p:cNvSpPr>
            <p:nvPr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80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zh-CN" altLang="en-US" sz="800" dirty="0">
                  <a:solidFill>
                    <a:srgbClr val="000000"/>
                  </a:solidFill>
                  <a:latin typeface="Arial"/>
                </a:rPr>
                <a:t>注</a:t>
              </a:r>
              <a:endParaRPr lang="en-US" altLang="zh-CN" sz="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McK 5. Source"/>
            <p:cNvSpPr>
              <a:spLocks noChangeArrowheads="1"/>
            </p:cNvSpPr>
            <p:nvPr/>
          </p:nvSpPr>
          <p:spPr bwMode="auto">
            <a:xfrm>
              <a:off x="75" y="4049"/>
              <a:ext cx="432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66241" indent="-466241" defTabSz="684793" fontAlgn="base">
                <a:spcBef>
                  <a:spcPct val="0"/>
                </a:spcBef>
                <a:spcAft>
                  <a:spcPct val="0"/>
                </a:spcAft>
                <a:tabLst>
                  <a:tab pos="468671" algn="l"/>
                </a:tabLst>
              </a:pPr>
              <a:r>
                <a:rPr lang="zh-CN" altLang="en-US" sz="800" dirty="0">
                  <a:solidFill>
                    <a:srgbClr val="000000"/>
                  </a:solidFill>
                </a:rPr>
                <a:t>资料来源：</a:t>
              </a:r>
              <a:endParaRPr lang="en-US" altLang="zh-CN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ACET" hidden="1"/>
          <p:cNvGrpSpPr>
            <a:grpSpLocks/>
          </p:cNvGrpSpPr>
          <p:nvPr/>
        </p:nvGrpSpPr>
        <p:grpSpPr bwMode="auto">
          <a:xfrm>
            <a:off x="1482161" y="860088"/>
            <a:ext cx="4350891" cy="391168"/>
            <a:chOff x="915" y="708"/>
            <a:chExt cx="2686" cy="322"/>
          </a:xfrm>
        </p:grpSpPr>
        <p:cxnSp>
          <p:nvCxnSpPr>
            <p:cNvPr id="18" name="AutoShape 249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Rectangle 1134"/>
          <p:cNvSpPr>
            <a:spLocks noChangeArrowheads="1"/>
          </p:cNvSpPr>
          <p:nvPr userDrawn="1"/>
        </p:nvSpPr>
        <p:spPr bwMode="gray">
          <a:xfrm>
            <a:off x="2" y="5089307"/>
            <a:ext cx="9157667" cy="158667"/>
          </a:xfrm>
          <a:prstGeom prst="rect">
            <a:avLst/>
          </a:prstGeom>
          <a:solidFill>
            <a:srgbClr val="0029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966" tIns="34985" rIns="69966" bIns="34985" anchor="ctr"/>
          <a:lstStyle/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000000"/>
              </a:solidFill>
            </a:endParaRPr>
          </a:p>
        </p:txBody>
      </p:sp>
      <p:cxnSp>
        <p:nvCxnSpPr>
          <p:cNvPr id="25" name="直接连接符 24"/>
          <p:cNvCxnSpPr/>
          <p:nvPr userDrawn="1"/>
        </p:nvCxnSpPr>
        <p:spPr>
          <a:xfrm>
            <a:off x="8701237" y="5130631"/>
            <a:ext cx="0" cy="82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"/>
          <p:cNvSpPr txBox="1">
            <a:spLocks/>
          </p:cNvSpPr>
          <p:nvPr userDrawn="1">
            <p:custDataLst>
              <p:tags r:id="rId12"/>
            </p:custDataLst>
          </p:nvPr>
        </p:nvSpPr>
        <p:spPr>
          <a:xfrm>
            <a:off x="8844330" y="5094265"/>
            <a:ext cx="406174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355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800" smtClean="0">
                <a:solidFill>
                  <a:srgbClr val="FFFFFF"/>
                </a:solidFill>
              </a:rPr>
              <a:pPr defTabSz="91435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2" r:id="rId5"/>
    <p:sldLayoutId id="2147483733" r:id="rId6"/>
    <p:sldLayoutId id="2147483734" r:id="rId7"/>
    <p:sldLayoutId id="2147483735" r:id="rId8"/>
  </p:sldLayoutIdLst>
  <p:hf hdr="0" ftr="0" dt="0"/>
  <p:txStyles>
    <p:titleStyle>
      <a:lvl1pPr algn="l" defTabSz="684793" rtl="0" eaLnBrk="1" fontAlgn="base" hangingPunct="1">
        <a:spcBef>
          <a:spcPct val="0"/>
        </a:spcBef>
        <a:spcAft>
          <a:spcPct val="0"/>
        </a:spcAft>
        <a:tabLst>
          <a:tab pos="276831" algn="l"/>
        </a:tabLst>
        <a:defRPr sz="1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479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2pPr>
      <a:lvl3pPr algn="l" defTabSz="68479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3pPr>
      <a:lvl4pPr algn="l" defTabSz="68479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4pPr>
      <a:lvl5pPr algn="l" defTabSz="68479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5pPr>
      <a:lvl6pPr marL="349680" algn="l" defTabSz="68479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6pPr>
      <a:lvl7pPr marL="699362" algn="l" defTabSz="68479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7pPr>
      <a:lvl8pPr marL="1049046" algn="l" defTabSz="68479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8pPr>
      <a:lvl9pPr marL="1398726" algn="l" defTabSz="684793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79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 baseline="0">
          <a:solidFill>
            <a:schemeClr val="tx1"/>
          </a:solidFill>
          <a:latin typeface="+mn-ea"/>
          <a:ea typeface="+mn-ea"/>
          <a:cs typeface="+mn-cs"/>
        </a:defRPr>
      </a:lvl1pPr>
      <a:lvl2pPr marL="148130" indent="-146915" algn="l" defTabSz="6847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 baseline="0">
          <a:solidFill>
            <a:schemeClr val="tx1"/>
          </a:solidFill>
          <a:latin typeface="+mn-ea"/>
        </a:defRPr>
      </a:lvl2pPr>
      <a:lvl3pPr marL="349680" indent="-200338" algn="l" defTabSz="6847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 baseline="0">
          <a:solidFill>
            <a:schemeClr val="tx1"/>
          </a:solidFill>
          <a:latin typeface="+mn-ea"/>
        </a:defRPr>
      </a:lvl3pPr>
      <a:lvl4pPr marL="469886" indent="-118989" algn="l" defTabSz="6847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 baseline="0">
          <a:solidFill>
            <a:schemeClr val="tx1"/>
          </a:solidFill>
          <a:latin typeface="+mn-ea"/>
        </a:defRPr>
      </a:lvl4pPr>
      <a:lvl5pPr marL="573477" indent="-99563" algn="l" defTabSz="6847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ea"/>
        </a:defRPr>
      </a:lvl5pPr>
      <a:lvl6pPr marL="573477" indent="-99563" algn="l" defTabSz="6847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6pPr>
      <a:lvl7pPr marL="573477" indent="-99563" algn="l" defTabSz="6847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7pPr>
      <a:lvl8pPr marL="573477" indent="-99563" algn="l" defTabSz="6847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8pPr>
      <a:lvl9pPr marL="573477" indent="-99563" algn="l" defTabSz="6847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3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680" algn="l" defTabSz="6993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9362" algn="l" defTabSz="6993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9046" algn="l" defTabSz="6993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8726" algn="l" defTabSz="6993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8409" algn="l" defTabSz="6993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8090" algn="l" defTabSz="6993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770" algn="l" defTabSz="6993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7453" algn="l" defTabSz="6993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33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26B9B-32E7-44F7-B86B-6FC47411D2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04" y="4371278"/>
            <a:ext cx="71993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98" name="Picture 2" descr="Image result for pingan technology">
            <a:extLst>
              <a:ext uri="{FF2B5EF4-FFF2-40B4-BE49-F238E27FC236}">
                <a16:creationId xmlns:a16="http://schemas.microsoft.com/office/drawing/2014/main" id="{298C469E-B8AC-453C-8533-9CDA8460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98" y="4277296"/>
            <a:ext cx="1052058" cy="6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360"/>
            <a:ext cx="800100" cy="8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837" y="1068530"/>
            <a:ext cx="830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CT Data Curation for Liver Patients: Phase Recognition in Dynamic Contrast-Enhanced 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2158691"/>
            <a:ext cx="760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Bo Zhou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1,2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, </a:t>
            </a:r>
            <a:r>
              <a:rPr lang="en-US" sz="1400" u="sng" dirty="0">
                <a:latin typeface="Arial" charset="0"/>
                <a:ea typeface="Arial" charset="0"/>
                <a:cs typeface="Arial" charset="0"/>
              </a:rPr>
              <a:t>Adam P. Harrison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,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Jiawen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Yao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, Chi-Tung Cheng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, </a:t>
            </a: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Jing Xiao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,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Chien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-Hung Liao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, and Le Lu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400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" y="2820330"/>
            <a:ext cx="7605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</a:t>
            </a:r>
            <a:r>
              <a:rPr lang="en-US" sz="1200" dirty="0"/>
              <a:t> Biomedical Engineering, Yale University, New Haven, CT, USA </a:t>
            </a:r>
          </a:p>
          <a:p>
            <a:pPr algn="ctr"/>
            <a:r>
              <a:rPr lang="en-US" sz="1200" baseline="30000" dirty="0"/>
              <a:t>2</a:t>
            </a:r>
            <a:r>
              <a:rPr lang="en-US" sz="1200" dirty="0"/>
              <a:t> PAII Inc., Bethesda, MD, USA </a:t>
            </a:r>
          </a:p>
          <a:p>
            <a:pPr algn="ctr"/>
            <a:r>
              <a:rPr lang="en-US" sz="1200" baseline="30000" dirty="0"/>
              <a:t>3</a:t>
            </a:r>
            <a:r>
              <a:rPr lang="en-US" sz="1200" dirty="0"/>
              <a:t> </a:t>
            </a:r>
            <a:r>
              <a:rPr lang="en-US" sz="1200" dirty="0" err="1"/>
              <a:t>PingAn</a:t>
            </a:r>
            <a:r>
              <a:rPr lang="en-US" sz="1200" dirty="0"/>
              <a:t> Technology, Shenzhen, China </a:t>
            </a:r>
          </a:p>
          <a:p>
            <a:pPr algn="ctr"/>
            <a:r>
              <a:rPr lang="en-US" sz="1200" baseline="30000" dirty="0"/>
              <a:t>4</a:t>
            </a:r>
            <a:r>
              <a:rPr lang="en-US" sz="1200" dirty="0"/>
              <a:t> Chang Gung Memorial Hospital, </a:t>
            </a:r>
            <a:r>
              <a:rPr lang="en-US" sz="1200" dirty="0" err="1"/>
              <a:t>Linkou</a:t>
            </a:r>
            <a:r>
              <a:rPr lang="en-US" sz="1200" dirty="0"/>
              <a:t>, Taiwan, ROC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37767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Qualitative Results</a:t>
            </a:r>
            <a:endParaRPr kumimoji="1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9202" name="Picture 2" descr="https://lh6.googleusercontent.com/k9ScWCjANyIc994M469u_TaCIIlLNI_msZOOB-HmCpHwldavWQvbhj1QlsXSnqDZUTnBnWQSH2qRxVyQPnwc7P6sVFkuWcbx6duYELJZ1Uyc94YAt-keliynGFyWU3G1KodZ7VGrq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2" y="871740"/>
            <a:ext cx="8571571" cy="26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4672361"/>
            <a:ext cx="9144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*Zhao, G. Zhou, B, et al,.: Respond-cam: Analyzing deep models for 3d imaging data by visualizations. In: Medical Image Computing and Computer-Assisted Intervention (2018) 485–492</a:t>
            </a:r>
            <a:endParaRPr lang="en-US" sz="9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233" y="3579541"/>
            <a:ext cx="857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Respond-CAM* visualizations demonstrate the model attends to logical areas in the CT scan, where the contrast resides. </a:t>
            </a:r>
          </a:p>
          <a:p>
            <a:pPr algn="l"/>
            <a:endParaRPr lang="en-US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72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Conclusion</a:t>
            </a:r>
            <a:endParaRPr kumimoji="1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049" y="908792"/>
            <a:ext cx="840802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Developed phase curation system that can identify scans with minimal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labour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742856" lvl="1" indent="-285750" fontAlgn="base">
              <a:lnSpc>
                <a:spcPct val="150000"/>
              </a:lnSpc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Trained on noisy DICOM tags</a:t>
            </a:r>
          </a:p>
          <a:p>
            <a:pPr marL="285750" indent="-285750" fontAlgn="base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Innovations:</a:t>
            </a:r>
          </a:p>
          <a:p>
            <a:pPr marL="742856" lvl="1" indent="-285750" fontAlgn="base">
              <a:lnSpc>
                <a:spcPct val="150000"/>
              </a:lnSpc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Effective and straightforward 3DSE model </a:t>
            </a:r>
          </a:p>
          <a:p>
            <a:pPr marL="742856" lvl="1" indent="-285750" fontAlgn="base">
              <a:lnSpc>
                <a:spcPct val="150000"/>
              </a:lnSpc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Aggregated cross entropy loss to use weakly labelled “contrast” scans</a:t>
            </a:r>
          </a:p>
          <a:p>
            <a:pPr marL="285750" indent="-285750" fontAlgn="base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Boosts mean F1 score from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93.8 to 97.7</a:t>
            </a:r>
          </a:p>
          <a:p>
            <a:pPr marL="285750" indent="-285750" fontAlgn="base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Can correctly identify all scans in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92.7% of studies</a:t>
            </a:r>
          </a:p>
          <a:p>
            <a:pPr marL="742856" lvl="1" indent="-285750" fontAlgn="base">
              <a:lnSpc>
                <a:spcPct val="150000"/>
              </a:lnSpc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Compared to </a:t>
            </a:r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80.9%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of studies using text mining</a:t>
            </a:r>
          </a:p>
          <a:p>
            <a:pPr marL="285750" indent="-285750" fontAlgn="base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Important milestone in larger Liver CT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26B9B-32E7-44F7-B86B-6FC47411D2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04" y="4371278"/>
            <a:ext cx="71993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pingan technology">
            <a:extLst>
              <a:ext uri="{FF2B5EF4-FFF2-40B4-BE49-F238E27FC236}">
                <a16:creationId xmlns:a16="http://schemas.microsoft.com/office/drawing/2014/main" id="{298C469E-B8AC-453C-8533-9CDA8460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98" y="4277296"/>
            <a:ext cx="1052058" cy="6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6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pPr algn="ct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CT Data Curation for Liver Patients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47585"/>
            <a:ext cx="906295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Thank you for your attention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26B9B-32E7-44F7-B86B-6FC47411D2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04" y="4371278"/>
            <a:ext cx="71993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pingan technology">
            <a:extLst>
              <a:ext uri="{FF2B5EF4-FFF2-40B4-BE49-F238E27FC236}">
                <a16:creationId xmlns:a16="http://schemas.microsoft.com/office/drawing/2014/main" id="{298C469E-B8AC-453C-8533-9CDA8460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98" y="4277296"/>
            <a:ext cx="1052058" cy="6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360"/>
            <a:ext cx="800100" cy="800100"/>
          </a:xfrm>
          <a:prstGeom prst="rect">
            <a:avLst/>
          </a:prstGeom>
        </p:spPr>
      </p:pic>
      <p:pic>
        <p:nvPicPr>
          <p:cNvPr id="10" name="Picture 4" descr="Image result for washington dc">
            <a:extLst>
              <a:ext uri="{FF2B5EF4-FFF2-40B4-BE49-F238E27FC236}">
                <a16:creationId xmlns:a16="http://schemas.microsoft.com/office/drawing/2014/main" id="{C3A1A6C7-D861-44B9-9468-9744EB9A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95" y="2244926"/>
            <a:ext cx="3388056" cy="14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kybridge tower bethesda">
            <a:extLst>
              <a:ext uri="{FF2B5EF4-FFF2-40B4-BE49-F238E27FC236}">
                <a16:creationId xmlns:a16="http://schemas.microsoft.com/office/drawing/2014/main" id="{5EBD69E2-B513-45B9-BEE4-64BFBAC9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51" y="2244926"/>
            <a:ext cx="2238692" cy="13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35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Motivation: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Liver Disease in East Asia</a:t>
            </a:r>
            <a:endParaRPr kumimoji="1"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https://lh4.googleusercontent.com/HkFE7QbE_VKqsPPKZcGOXtdHQ-26sYTJbAVWjR436UPayjlECxFrzVxNtIHcFe6qFF7Z7so_OPF2l3R8cbWs3xNlaJD_9176xqK58RFt25LZcLhiPhK7BiFVeAZKyPisrNcAsjdPd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37" y="1371270"/>
            <a:ext cx="3454016" cy="22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326" y="1371270"/>
            <a:ext cx="49399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Liver cirrhosis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9th leading cause of death</a:t>
            </a:r>
          </a:p>
          <a:p>
            <a:pPr marL="285750" indent="-285750" fontAlgn="base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Liver cancer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2nd leading cause of cancer death (High prevalence of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Hep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B and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Hep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 in East Asian populations)</a:t>
            </a:r>
          </a:p>
          <a:p>
            <a:pPr marL="285750" indent="-285750" fontAlgn="base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Early detection/characterization can make a huge difference in prognosis/management</a:t>
            </a:r>
          </a:p>
          <a:p>
            <a:pPr algn="l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Motivation: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Liver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Dynamic CT &amp; Deep Learning</a:t>
            </a:r>
            <a:endParaRPr kumimoji="1"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233" y="3918811"/>
            <a:ext cx="8162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Deep learning using Liver Dynamic CT: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Robust performance often requires training from large-scale data.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Mining physician expertise by collecting retrospective data from PACSs.</a:t>
            </a:r>
          </a:p>
        </p:txBody>
      </p:sp>
      <p:pic>
        <p:nvPicPr>
          <p:cNvPr id="168962" name="Picture 2" descr="https://lh6.googleusercontent.com/CK14rseCbcR1fhjFJ97VB1t31IucFF3mzjonPu76L9gmwXhRknnR34WejfGSIFo3M3mqaH7zvgZ6WuKViVciPqldvdAD_RJeOT2D62avuQuyOMOY3EX2nnAi1U8NoI0nXHD_lgBj-7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48" y="1970897"/>
            <a:ext cx="2510087" cy="1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4" name="Picture 4" descr="https://lh3.googleusercontent.com/ctTSllYHuMu5CnNCyfO1grhK4NEqPOgqrQryUnluLfcg0eprFwF3DWGORWZUbvtK9FQZ7FtrtI-SqWArPIRwJM5yAmQYXBZIZjaxVnc1uMtcnQbyyFxg4fD5T8L40cAEQYqAnb9Wq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06" y="1857602"/>
            <a:ext cx="2562278" cy="20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233" y="699619"/>
            <a:ext cx="8385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Dynamic CT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Inject contrast agent into patient and image at different phases (arterial, venous, delay)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Lesions can be differentiated by their reaction to contrast</a:t>
            </a:r>
          </a:p>
        </p:txBody>
      </p:sp>
    </p:spTree>
    <p:extLst>
      <p:ext uri="{BB962C8B-B14F-4D97-AF65-F5344CB8AC3E}">
        <p14:creationId xmlns:p14="http://schemas.microsoft.com/office/powerpoint/2010/main" val="172442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Motivation: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Liver Data Curation Needed</a:t>
            </a:r>
            <a:endParaRPr kumimoji="1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43" y="705715"/>
            <a:ext cx="4713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charset="0"/>
              <a:buChar char="•"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Chang Gung Memorial Hospital Dynamic CT Data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7,941 studies, comprising 4,774 patients and ~43K scans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Gold standard pathology diagnosis for each study</a:t>
            </a:r>
          </a:p>
          <a:p>
            <a:pPr fontAlgn="base"/>
            <a:r>
              <a:rPr lang="en-US" b="1" dirty="0">
                <a:latin typeface="Arial" charset="0"/>
                <a:ea typeface="Arial" charset="0"/>
                <a:cs typeface="Arial" charset="0"/>
              </a:rPr>
              <a:t>Challenges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PACS data is not curated for machine learning.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DICOM tags are typically hand inputted, non-standardized, and often incomplete.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Produce high mislabeling rates, e.g., the 15% rate reported by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Gueld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et al*.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3766" y="4644612"/>
            <a:ext cx="7170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</a:t>
            </a:r>
            <a:r>
              <a:rPr lang="en-US" sz="1050" dirty="0" err="1"/>
              <a:t>Gueld</a:t>
            </a:r>
            <a:r>
              <a:rPr lang="en-US" sz="1050" dirty="0"/>
              <a:t> et al, Quality of </a:t>
            </a:r>
            <a:r>
              <a:rPr lang="en-US" sz="1050" dirty="0" err="1"/>
              <a:t>dicom</a:t>
            </a:r>
            <a:r>
              <a:rPr lang="en-US" sz="1050" dirty="0"/>
              <a:t> header information for image categorization. In: Proceedings of SPIE Medical Imaging. (2002)</a:t>
            </a:r>
            <a:endParaRPr lang="en-US" sz="105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68962" name="Picture 2">
            <a:extLst>
              <a:ext uri="{FF2B5EF4-FFF2-40B4-BE49-F238E27FC236}">
                <a16:creationId xmlns:a16="http://schemas.microsoft.com/office/drawing/2014/main" id="{D8A3DA76-3069-EE4F-88E4-66FFF0DF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48" y="936701"/>
            <a:ext cx="4646527" cy="34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4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Motivation: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Liver Data Curation Needed</a:t>
            </a:r>
            <a:endParaRPr kumimoji="1"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263" y="735650"/>
            <a:ext cx="8441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Arial" charset="0"/>
                <a:ea typeface="Arial" charset="0"/>
                <a:cs typeface="Arial" charset="0"/>
              </a:rPr>
              <a:t>Before proceeding to downstream liver tasks, we need to know each scan type:</a:t>
            </a:r>
          </a:p>
          <a:p>
            <a:pPr marL="342900" indent="-342900" fontAlgn="base"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 it focused on liver ?</a:t>
            </a:r>
          </a:p>
          <a:p>
            <a:pPr marL="342900" indent="-342900" fontAlgn="base"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 it axially reconstructed ? </a:t>
            </a:r>
          </a:p>
          <a:p>
            <a:pPr marL="342900" indent="-342900" fontAlgn="base"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What dynamic phase is it ?</a:t>
            </a:r>
          </a:p>
          <a:p>
            <a:pPr marL="342900" indent="-342900" fontAlgn="base">
              <a:buAutoNum type="arabicPeriod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n-US" dirty="0">
                <a:latin typeface="Arial" charset="0"/>
                <a:ea typeface="Arial" charset="0"/>
                <a:cs typeface="Arial" charset="0"/>
              </a:rPr>
              <a:t>Ideally, we can just use DICOM tags. But they are unreliable, noisy, or missing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2295"/>
              </p:ext>
            </p:extLst>
          </p:nvPr>
        </p:nvGraphicFramePr>
        <p:xfrm>
          <a:off x="351261" y="2596955"/>
          <a:ext cx="4276496" cy="2276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749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Non-liver scans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Not always reliably indicated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9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CTAP </a:t>
                      </a:r>
                      <a:endParaRPr lang="en-US" sz="1400" dirty="0">
                        <a:solidFill>
                          <a:srgbClr val="0070C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Not always reliably indicated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9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“Contrast”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Some scans only labelled as “contrast”, can be one of the phase</a:t>
                      </a:r>
                      <a:endParaRPr lang="en-US" sz="1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9986" name="Picture 2" descr="https://lh5.googleusercontent.com/hOoFmNpaa8HqOoNOLRiQZrBzWTKP_ymgeq_8iEyNT9Q9qCBitwK8Xz4XaRB_ZvWpJtK_R8lctetpFfoao68NGySXWphPJKa9i9VUeuVfxvPeyzd9fe2obi-r8KJMU5vzgjiuc0JjQ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72" y="3040571"/>
            <a:ext cx="1864002" cy="178206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0772" y="2489976"/>
            <a:ext cx="186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Non-liver scan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(Lung scan)</a:t>
            </a:r>
          </a:p>
        </p:txBody>
      </p:sp>
      <p:pic>
        <p:nvPicPr>
          <p:cNvPr id="169988" name="Picture 4" descr="https://lh5.googleusercontent.com/enCHCgoyQNgUjasnQlvo9Yr0XjE2LccypDIzMGu09tHAM_wT6Th0jaIFlWLVkFnFTQB7oAEPQM0uceRr8r2dh2QrPQgSx4hanVEfESRttOIWSxkOL3JdKReOUROt-U4yQudOErJlzy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23" y="3040571"/>
            <a:ext cx="2256583" cy="1782068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04923" y="2497413"/>
            <a:ext cx="225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CTAP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(CT Arterial </a:t>
            </a:r>
            <a:r>
              <a:rPr lang="en-US" sz="1400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Portography</a:t>
            </a:r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607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Methods: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Pipeline</a:t>
            </a:r>
            <a:endParaRPr kumimoji="1"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18" y="769434"/>
            <a:ext cx="51755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Goal: </a:t>
            </a:r>
          </a:p>
          <a:p>
            <a:pPr fontAlgn="base"/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With minimal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labour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automatically identify and extract scans of interest: </a:t>
            </a:r>
          </a:p>
          <a:p>
            <a:pPr marL="742856" lvl="1" indent="-285750" fontAlgn="base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non-contrast, arterial, venous, and delay scans, with liver in field of view</a:t>
            </a:r>
          </a:p>
          <a:p>
            <a:pPr marL="742856" lvl="1" indent="-285750" fontAlgn="base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everything else as “other”: CTAP studies, non-liver scans, non-axial reconstructions</a:t>
            </a:r>
          </a:p>
          <a:p>
            <a:pPr marL="285750" indent="-285750" fontAlgn="base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Strategy: </a:t>
            </a:r>
          </a:p>
          <a:p>
            <a:pPr marL="742856" lvl="1" indent="-285750" fontAlgn="base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Use simple text matching rules to create noisy labels from DICOM tags</a:t>
            </a:r>
          </a:p>
          <a:p>
            <a:pPr marL="742856" lvl="1" indent="-285750" fontAlgn="base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Train 3D CNN on noisy labels, and use it to more reliably identify scans</a:t>
            </a:r>
          </a:p>
        </p:txBody>
      </p:sp>
      <p:sp>
        <p:nvSpPr>
          <p:cNvPr id="3" name="Oval 2"/>
          <p:cNvSpPr/>
          <p:nvPr/>
        </p:nvSpPr>
        <p:spPr>
          <a:xfrm>
            <a:off x="5308277" y="863147"/>
            <a:ext cx="1583473" cy="758283"/>
          </a:xfrm>
          <a:prstGeom prst="ellipse">
            <a:avLst/>
          </a:prstGeom>
          <a:solidFill>
            <a:srgbClr val="E46C0A"/>
          </a:solidFill>
          <a:ln w="127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en-US" sz="1400" b="1" dirty="0"/>
              <a:t>Messy </a:t>
            </a:r>
          </a:p>
          <a:p>
            <a:pPr algn="ctr"/>
            <a:r>
              <a:rPr lang="en-US" sz="1400" b="1" dirty="0"/>
              <a:t>Hospital </a:t>
            </a:r>
          </a:p>
          <a:p>
            <a:pPr algn="ctr"/>
            <a:r>
              <a:rPr lang="en-US" sz="1400" b="1" dirty="0"/>
              <a:t>Dataset</a:t>
            </a:r>
          </a:p>
        </p:txBody>
      </p:sp>
      <p:sp>
        <p:nvSpPr>
          <p:cNvPr id="9" name="Oval 8"/>
          <p:cNvSpPr/>
          <p:nvPr/>
        </p:nvSpPr>
        <p:spPr>
          <a:xfrm>
            <a:off x="5308278" y="3961155"/>
            <a:ext cx="1583473" cy="758283"/>
          </a:xfrm>
          <a:prstGeom prst="ellipse">
            <a:avLst/>
          </a:prstGeom>
          <a:solidFill>
            <a:srgbClr val="F25822"/>
          </a:solidFill>
          <a:ln w="127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en-US" sz="1400" b="1" dirty="0"/>
              <a:t>Curated </a:t>
            </a:r>
          </a:p>
          <a:p>
            <a:pPr algn="ctr"/>
            <a:r>
              <a:rPr lang="en-US" sz="1400" b="1" dirty="0"/>
              <a:t>Hospital </a:t>
            </a:r>
          </a:p>
          <a:p>
            <a:pPr algn="ctr"/>
            <a:r>
              <a:rPr lang="en-US" sz="1400" b="1" dirty="0"/>
              <a:t>Dataset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73341" y="876529"/>
            <a:ext cx="1583473" cy="7315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en-US" sz="1400" b="1" dirty="0"/>
              <a:t>Embarrassingly </a:t>
            </a:r>
          </a:p>
          <a:p>
            <a:pPr algn="ctr"/>
            <a:r>
              <a:rPr lang="en-US" sz="1400" b="1" dirty="0"/>
              <a:t>Simple Text </a:t>
            </a:r>
          </a:p>
          <a:p>
            <a:pPr algn="ctr"/>
            <a:r>
              <a:rPr lang="en-US" sz="1400" b="1" dirty="0"/>
              <a:t>Matching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73337" y="3297471"/>
            <a:ext cx="1583473" cy="5416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en-US" sz="1400" b="1" dirty="0"/>
              <a:t>Apply CNN </a:t>
            </a:r>
          </a:p>
          <a:p>
            <a:pPr algn="ctr"/>
            <a:r>
              <a:rPr lang="en-US" sz="1400" b="1" dirty="0"/>
              <a:t>on Messy Data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73338" y="2624148"/>
            <a:ext cx="1583473" cy="344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en-US" sz="1400" b="1"/>
              <a:t>Train CNN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273337" y="1943967"/>
            <a:ext cx="1583473" cy="344263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en-US" sz="1400" b="1" dirty="0"/>
              <a:t>Noisy Labels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73338" y="4168166"/>
            <a:ext cx="1583473" cy="34426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en-US" sz="1400" b="1" dirty="0"/>
              <a:t>Cleaned Labels</a:t>
            </a:r>
          </a:p>
        </p:txBody>
      </p:sp>
      <p:cxnSp>
        <p:nvCxnSpPr>
          <p:cNvPr id="11" name="Straight Connector 10"/>
          <p:cNvCxnSpPr>
            <a:stCxn id="5" idx="2"/>
            <a:endCxn id="14" idx="0"/>
          </p:cNvCxnSpPr>
          <p:nvPr/>
        </p:nvCxnSpPr>
        <p:spPr bwMode="auto">
          <a:xfrm flipH="1">
            <a:off x="8065074" y="1608049"/>
            <a:ext cx="4" cy="335918"/>
          </a:xfrm>
          <a:prstGeom prst="line">
            <a:avLst/>
          </a:prstGeom>
          <a:solidFill>
            <a:schemeClr val="bg2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14" idx="2"/>
            <a:endCxn id="13" idx="0"/>
          </p:cNvCxnSpPr>
          <p:nvPr/>
        </p:nvCxnSpPr>
        <p:spPr bwMode="auto">
          <a:xfrm>
            <a:off x="8065074" y="2288230"/>
            <a:ext cx="1" cy="335918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3" idx="6"/>
            <a:endCxn id="5" idx="1"/>
          </p:cNvCxnSpPr>
          <p:nvPr/>
        </p:nvCxnSpPr>
        <p:spPr bwMode="auto">
          <a:xfrm>
            <a:off x="6891750" y="1242289"/>
            <a:ext cx="381591" cy="0"/>
          </a:xfrm>
          <a:prstGeom prst="straightConnector1">
            <a:avLst/>
          </a:prstGeom>
          <a:solidFill>
            <a:schemeClr val="bg2"/>
          </a:solidFill>
          <a:ln w="15875" cap="flat" cmpd="sng" algn="ctr">
            <a:solidFill>
              <a:srgbClr val="00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1" name="Elbow Connector 20"/>
          <p:cNvCxnSpPr>
            <a:stCxn id="3" idx="4"/>
            <a:endCxn id="12" idx="1"/>
          </p:cNvCxnSpPr>
          <p:nvPr/>
        </p:nvCxnSpPr>
        <p:spPr bwMode="auto">
          <a:xfrm rot="16200000" flipH="1">
            <a:off x="5713246" y="2008197"/>
            <a:ext cx="1946859" cy="1173323"/>
          </a:xfrm>
          <a:prstGeom prst="bentConnector2">
            <a:avLst/>
          </a:prstGeom>
          <a:solidFill>
            <a:schemeClr val="bg2"/>
          </a:solidFill>
          <a:ln w="15875" cap="flat" cmpd="sng" algn="ctr">
            <a:solidFill>
              <a:srgbClr val="000066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13" idx="2"/>
            <a:endCxn id="12" idx="0"/>
          </p:cNvCxnSpPr>
          <p:nvPr/>
        </p:nvCxnSpPr>
        <p:spPr bwMode="auto">
          <a:xfrm flipH="1">
            <a:off x="8065074" y="2968411"/>
            <a:ext cx="1" cy="329060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12" idx="2"/>
            <a:endCxn id="15" idx="0"/>
          </p:cNvCxnSpPr>
          <p:nvPr/>
        </p:nvCxnSpPr>
        <p:spPr bwMode="auto">
          <a:xfrm>
            <a:off x="8065074" y="3839106"/>
            <a:ext cx="1" cy="329060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5" idx="1"/>
            <a:endCxn id="9" idx="6"/>
          </p:cNvCxnSpPr>
          <p:nvPr/>
        </p:nvCxnSpPr>
        <p:spPr bwMode="auto">
          <a:xfrm flipH="1" flipV="1">
            <a:off x="6891751" y="4340297"/>
            <a:ext cx="381587" cy="1"/>
          </a:xfrm>
          <a:prstGeom prst="straightConnector1">
            <a:avLst/>
          </a:prstGeom>
          <a:solidFill>
            <a:schemeClr val="bg2"/>
          </a:solidFill>
          <a:ln w="15875" cap="flat" cmpd="sng" algn="ctr">
            <a:solidFill>
              <a:srgbClr val="000066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918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Methods: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Phase Curation Model</a:t>
            </a:r>
            <a:endParaRPr kumimoji="1"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5106" name="Picture 2" descr="https://lh5.googleusercontent.com/m4RtQvEtWw7rHT3MDt7PDceK05o6mPt5Req8snmJFDTkSmosf8bzMFyJEVFOLQPvrSaDfgDhGlQzJhN-KDKsCwJMQ2btCDRKUAqgMobQMS6IvVvSZv0m2Vd28KABkKFayR52zAnd2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4" y="725554"/>
            <a:ext cx="6133171" cy="18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594" y="2690291"/>
            <a:ext cx="738535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buFont typeface="Arial" charset="0"/>
              <a:buChar char="•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Adapted C3D 3D classification model*</a:t>
            </a:r>
          </a:p>
          <a:p>
            <a:pPr lvl="1" fontAlgn="base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Simplified model to only two convolutional layers because visual tasks is not complex</a:t>
            </a:r>
          </a:p>
          <a:p>
            <a:pPr lvl="1" fontAlgn="base"/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Model with shallow layers, global information is not well-used</a:t>
            </a:r>
          </a:p>
          <a:p>
            <a:pPr lvl="1" fontAlgn="base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Added squeeze and excitation layers** to create more global context</a:t>
            </a:r>
          </a:p>
          <a:p>
            <a:pPr lvl="1" fontAlgn="base"/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Result is simple but global model: 3DSE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45688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*Tran, D., et al, Learning spatiotemporal features with 3d convolutional networks. In: IEEE international conference on computer vision. (2015) 4489–4497</a:t>
            </a:r>
          </a:p>
          <a:p>
            <a:r>
              <a:rPr lang="en-US" sz="900" dirty="0"/>
              <a:t>**Hu, J., et al.: Squeeze-and-excitation networks. In: IEEE conference on computer vision and pattern recognition. (2018) 7132–7141</a:t>
            </a:r>
          </a:p>
        </p:txBody>
      </p:sp>
    </p:spTree>
    <p:extLst>
      <p:ext uri="{BB962C8B-B14F-4D97-AF65-F5344CB8AC3E}">
        <p14:creationId xmlns:p14="http://schemas.microsoft.com/office/powerpoint/2010/main" val="54682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Methods: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ACE Loss for Using All Data </a:t>
            </a:r>
            <a:endParaRPr kumimoji="1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024" y="780585"/>
            <a:ext cx="863104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Some scans only labelled as “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contrast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lvl="1" fontAlgn="base">
              <a:lnSpc>
                <a:spcPct val="15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But, we want fine-grained labels: “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arterial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”, “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venous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”, or “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delay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marL="285750" indent="-285750" fontAlgn="base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Still contains useful info =&gt;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We should use for training !</a:t>
            </a:r>
          </a:p>
          <a:p>
            <a:pPr marL="285750" indent="-285750" fontAlgn="base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Derived numerically stable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ggregated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ross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ntropy (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ACE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loss to train fine-grained outputs</a:t>
            </a:r>
          </a:p>
        </p:txBody>
      </p:sp>
      <p:pic>
        <p:nvPicPr>
          <p:cNvPr id="176130" name="Picture 2" descr="https://lh3.googleusercontent.com/CoqBxsNArLKehABZRe80khrHTe8qkINdP4vZ-PtOmYJGficAkBWbArdE0zdHTnL9SD5ZhdKGbIHaFrytgKWLHbslNBFucgC_FASsNmZYG_j8JXOQahEvUU3d1hXQzigSuGhRfhX1q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90" y="3286990"/>
            <a:ext cx="5243936" cy="13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5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endParaRPr dirty="0"/>
          </a:p>
        </p:txBody>
      </p:sp>
      <p:sp>
        <p:nvSpPr>
          <p:cNvPr id="25" name="矩形 35">
            <a:extLst>
              <a:ext uri="{FF2B5EF4-FFF2-40B4-BE49-F238E27FC236}">
                <a16:creationId xmlns:a16="http://schemas.microsoft.com/office/drawing/2014/main" id="{267DB665-ED2A-4D9D-9EB3-CE3E70019879}"/>
              </a:ext>
            </a:extLst>
          </p:cNvPr>
          <p:cNvSpPr/>
          <p:nvPr/>
        </p:nvSpPr>
        <p:spPr>
          <a:xfrm>
            <a:off x="0" y="-19329"/>
            <a:ext cx="9144000" cy="648000"/>
          </a:xfrm>
          <a:prstGeom prst="rect">
            <a:avLst/>
          </a:prstGeom>
          <a:solidFill>
            <a:srgbClr val="E56C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2" tIns="107976" rIns="91402" bIns="45700" anchor="ctr"/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Quantitative Results</a:t>
            </a:r>
            <a:endParaRPr kumimoji="1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1" y="857803"/>
            <a:ext cx="5525923" cy="1595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5" y="2871972"/>
            <a:ext cx="4390702" cy="121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8945" y="1170037"/>
            <a:ext cx="3272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charset="0"/>
              <a:buChar char="•"/>
            </a:pPr>
            <a:r>
              <a:rPr lang="en-US" sz="1600" dirty="0"/>
              <a:t>3DSE can outperform text-mining</a:t>
            </a:r>
          </a:p>
          <a:p>
            <a:pPr marL="285750" indent="-285750" fontAlgn="base">
              <a:buFont typeface="Arial" charset="0"/>
              <a:buChar char="•"/>
            </a:pPr>
            <a:endParaRPr lang="en-US" sz="1600" dirty="0"/>
          </a:p>
          <a:p>
            <a:pPr marL="285750" indent="-285750" fontAlgn="base">
              <a:buFont typeface="Arial" charset="0"/>
              <a:buChar char="•"/>
            </a:pPr>
            <a:r>
              <a:rPr lang="en-US" sz="1600" dirty="0"/>
              <a:t>Squeeze and excitation layers and ACE both add to performance </a:t>
            </a:r>
          </a:p>
          <a:p>
            <a:pPr marL="285750" indent="-285750" fontAlgn="base">
              <a:buFont typeface="Arial" charset="0"/>
              <a:buChar char="•"/>
            </a:pPr>
            <a:endParaRPr lang="en-US" sz="1600" dirty="0"/>
          </a:p>
          <a:p>
            <a:pPr marL="285750" indent="-285750" fontAlgn="base">
              <a:buFont typeface="Arial" charset="0"/>
              <a:buChar char="•"/>
            </a:pPr>
            <a:r>
              <a:rPr lang="en-US" sz="1600" dirty="0"/>
              <a:t>Larger models tend to </a:t>
            </a:r>
            <a:r>
              <a:rPr lang="en-US" sz="1600" dirty="0" err="1"/>
              <a:t>overfit</a:t>
            </a:r>
            <a:r>
              <a:rPr lang="en-US" sz="1600" dirty="0"/>
              <a:t> =&gt; 3DSE + ACE can outperform them</a:t>
            </a:r>
          </a:p>
          <a:p>
            <a:pPr marL="285750" indent="-285750" algn="l">
              <a:buFont typeface="Arial" charset="0"/>
              <a:buChar char="•"/>
            </a:pPr>
            <a:endParaRPr lang="en-US" sz="1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058" y="2163336"/>
            <a:ext cx="5637434" cy="301083"/>
          </a:xfrm>
          <a:prstGeom prst="round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defTabSz="804863" eaLnBrk="0" hangingPunct="0"/>
            <a:endParaRPr 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57961" y="2860821"/>
            <a:ext cx="490654" cy="1221187"/>
          </a:xfrm>
          <a:prstGeom prst="round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defTabSz="804863" eaLnBrk="0" hangingPunct="0"/>
            <a:endParaRPr 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62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LVZqPdNEuYBbc67j_M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LVZqPdNEuYBbc67j_M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LVZqPdNEuYBbc67j_Mk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LLEFT" val=" 210.125"/>
  <p:tag name="LTOP" val=" 469.875"/>
  <p:tag name="THINKCELLSHAPEDONOTDELETE" val="pW_LLjbPTbkmIbDVNNEStMg"/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证券运营集中项目专用报告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accent6">
              <a:lumMod val="60000"/>
              <a:lumOff val="40000"/>
            </a:schemeClr>
          </a:solidFill>
          <a:round/>
          <a:headEnd/>
          <a:tailEnd/>
        </a:ln>
        <a:effectLst/>
      </a:spPr>
      <a:bodyPr wrap="none" lIns="0" tIns="0" rIns="0" bIns="0" rtlCol="0" anchor="ctr"/>
      <a:lstStyle>
        <a:defPPr algn="ctr" defTabSz="804863" eaLnBrk="0" hangingPunct="0">
          <a:defRPr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solidFill>
          <a:schemeClr val="bg2"/>
        </a:solidFill>
        <a:ln w="15875" cap="flat" cmpd="sng" algn="ctr">
          <a:solidFill>
            <a:srgbClr val="000066"/>
          </a:solidFill>
          <a:prstDash val="sysDash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mtClean="0">
            <a:latin typeface="黑体" pitchFamily="2" charset="-122"/>
            <a:ea typeface="黑体" pitchFamily="2" charset="-122"/>
          </a:defRPr>
        </a:defPPr>
      </a:lstStyle>
    </a:txDef>
  </a:objectDefaults>
  <a:extraClrSchemeLst>
    <a:extraClrScheme>
      <a:clrScheme name="3_证券运营集中项目专用报告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证券运营集中项目专用报告模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证券运营集中项目专用报告模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证券运营集中项目专用报告模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证券运营集中项目专用报告模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证券运营集中项目专用报告模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证券运营集中项目专用报告模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证券运营集中项目专用报告模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证券运营集中项目专用报告模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证券运营集中项目专用报告模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证券运营集中项目专用报告模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证券运营集中项目专用报告模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GCO-Sim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ECFF">
            <a:alpha val="43000"/>
          </a:srgbClr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演示文稿1" id="{89D69F77-8AC1-4DD9-B8F1-5C264E9AA3FC}" vid="{31C852EB-1DCB-42C7-B447-8F87EEDCECC2}"/>
    </a:ext>
  </a:extLst>
</a:theme>
</file>

<file path=ppt/theme/theme3.xml><?xml version="1.0" encoding="utf-8"?>
<a:theme xmlns:a="http://schemas.openxmlformats.org/drawingml/2006/main" name="12_模板页面">
  <a:themeElements>
    <a:clrScheme name="自定义 54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8CE7"/>
      </a:accent1>
      <a:accent2>
        <a:srgbClr val="00C086"/>
      </a:accent2>
      <a:accent3>
        <a:srgbClr val="89D42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782269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85FAD"/>
          </a:buClr>
          <a:buSzPct val="90000"/>
          <a:buFontTx/>
          <a:buNone/>
          <a:tabLst/>
          <a:defRPr kumimoji="0" sz="1711" b="0" i="0" u="none" strike="noStrike" kern="1200" cap="none" spc="0" normalizeH="0" baseline="0" noProof="0">
            <a:ln>
              <a:noFill/>
            </a:ln>
            <a:solidFill>
              <a:srgbClr val="FC823E"/>
            </a:solidFill>
            <a:effectLst/>
            <a:uLnTx/>
            <a:uFillTx/>
            <a:latin typeface="Arial" charset="0"/>
            <a:ea typeface="+mn-ea"/>
            <a:cs typeface="Arial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13_模板页面">
  <a:themeElements>
    <a:clrScheme name="自定义 54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8CE7"/>
      </a:accent1>
      <a:accent2>
        <a:srgbClr val="00C086"/>
      </a:accent2>
      <a:accent3>
        <a:srgbClr val="89D42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GCO-Sim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ECFF">
            <a:alpha val="43000"/>
          </a:srgbClr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演示文稿1" id="{89D69F77-8AC1-4DD9-B8F1-5C264E9AA3FC}" vid="{31C852EB-1DCB-42C7-B447-8F87EEDCECC2}"/>
    </a:ext>
  </a:extLst>
</a:theme>
</file>

<file path=ppt/theme/theme7.xml><?xml version="1.0" encoding="utf-8"?>
<a:theme xmlns:a="http://schemas.openxmlformats.org/drawingml/2006/main" name="2_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GCO-Sim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ECFF">
            <a:alpha val="43000"/>
          </a:srgbClr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演示文稿1" id="{89D69F77-8AC1-4DD9-B8F1-5C264E9AA3FC}" vid="{31C852EB-1DCB-42C7-B447-8F87EEDCECC2}"/>
    </a:ext>
  </a:extLst>
</a:theme>
</file>

<file path=ppt/theme/theme8.xml><?xml version="1.0" encoding="utf-8"?>
<a:theme xmlns:a="http://schemas.openxmlformats.org/drawingml/2006/main" name="14_模板页面">
  <a:themeElements>
    <a:clrScheme name="自定义 54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8CE7"/>
      </a:accent1>
      <a:accent2>
        <a:srgbClr val="00C086"/>
      </a:accent2>
      <a:accent3>
        <a:srgbClr val="89D42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49947</TotalTime>
  <Words>695</Words>
  <Application>Microsoft Macintosh PowerPoint</Application>
  <PresentationFormat>On-screen Show (16:9)</PresentationFormat>
  <Paragraphs>113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微软雅黑</vt:lpstr>
      <vt:lpstr>黑体</vt:lpstr>
      <vt:lpstr>华文楷体</vt:lpstr>
      <vt:lpstr>Arial</vt:lpstr>
      <vt:lpstr>Arial Narrow</vt:lpstr>
      <vt:lpstr>Calibri</vt:lpstr>
      <vt:lpstr>Century Gothic</vt:lpstr>
      <vt:lpstr>Courier New</vt:lpstr>
      <vt:lpstr>Franklin Gothic Book</vt:lpstr>
      <vt:lpstr>Franklin Gothic Medium</vt:lpstr>
      <vt:lpstr>Impact</vt:lpstr>
      <vt:lpstr>MHeiHKS-Bold</vt:lpstr>
      <vt:lpstr>Wingdings</vt:lpstr>
      <vt:lpstr>楷体</vt:lpstr>
      <vt:lpstr>3_证券运营集中项目专用报告模版</vt:lpstr>
      <vt:lpstr>blank</vt:lpstr>
      <vt:lpstr>12_模板页面</vt:lpstr>
      <vt:lpstr>Office 主题</vt:lpstr>
      <vt:lpstr>13_模板页面</vt:lpstr>
      <vt:lpstr>1_blank</vt:lpstr>
      <vt:lpstr>2_blank</vt:lpstr>
      <vt:lpstr>14_模板页面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</vt:lpstr>
      <vt:lpstr>M</vt:lpstr>
      <vt:lpstr>M</vt:lpstr>
      <vt:lpstr>M</vt:lpstr>
      <vt:lpstr>M</vt:lpstr>
      <vt:lpstr>M</vt:lpstr>
      <vt:lpstr>M</vt:lpstr>
    </vt:vector>
  </TitlesOfParts>
  <Company>中国平安保险(集团)股份有限公司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localadmin</dc:creator>
  <cp:lastModifiedBy>Adam Harrison</cp:lastModifiedBy>
  <cp:revision>4544</cp:revision>
  <cp:lastPrinted>2019-05-03T02:13:33Z</cp:lastPrinted>
  <dcterms:created xsi:type="dcterms:W3CDTF">2015-01-20T02:40:40Z</dcterms:created>
  <dcterms:modified xsi:type="dcterms:W3CDTF">2019-10-04T22:35:56Z</dcterms:modified>
</cp:coreProperties>
</file>